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5143500" type="screen16x9"/>
  <p:notesSz cx="5143500" cy="9144000"/>
  <p:embeddedFontLst>
    <p:embeddedFont>
      <p:font typeface="HSBombaram 2.1" pitchFamily="2" charset="-127"/>
      <p:regular r:id="rId18"/>
    </p:embeddedFont>
    <p:embeddedFont>
      <p:font typeface="Noto Sans KR" panose="020B0200000000000000" pitchFamily="34" charset="-128"/>
      <p:regular r:id="rId19"/>
      <p:bold r:id="rId20"/>
    </p:embeddedFont>
    <p:embeddedFont>
      <p:font typeface="Pretendard Variable" panose="02000003000000020004" pitchFamily="2" charset="-127"/>
      <p:regular r:id="rId21"/>
      <p:bold r:id="rId22"/>
    </p:embeddedFont>
    <p:embeddedFont>
      <p:font typeface="맑은 고딕" panose="020B0503020000020004" pitchFamily="34" charset="-12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47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515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8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7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2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watch?v=V1JnOPhk9ZY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mohw.go.kr/board.es?mid=a10503010200&amp;bid=0027&amp;act=view&amp;list_no=1481286&amp;tag=&amp;nPage=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hopenews.com/news/articleView.html?idxno=239507" TargetMode="External"/><Relationship Id="rId5" Type="http://schemas.openxmlformats.org/officeDocument/2006/relationships/hyperlink" Target="http://www.doctorstimes.com/news/articleView.html?idxno=228781" TargetMode="External"/><Relationship Id="rId4" Type="http://schemas.openxmlformats.org/officeDocument/2006/relationships/hyperlink" Target="https://www.mohw.go.kr/board.es?mid=a10503010100&amp;bid=0027&amp;act=view&amp;list_no=1482175&amp;tag=&amp;nPage=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528763" y="1724025"/>
            <a:ext cx="6300788" cy="2652713"/>
          </a:xfrm>
          <a:prstGeom prst="roundRect">
            <a:avLst/>
          </a:prstGeom>
          <a:solidFill>
            <a:srgbClr val="FFFFFF"/>
          </a:solidFill>
          <a:ln/>
        </p:spPr>
      </p:sp>
      <p:sp>
        <p:nvSpPr>
          <p:cNvPr id="6" name="Shape 4"/>
          <p:cNvSpPr/>
          <p:nvPr/>
        </p:nvSpPr>
        <p:spPr>
          <a:xfrm>
            <a:off x="3814763" y="2205038"/>
            <a:ext cx="1038225" cy="1066800"/>
          </a:xfrm>
          <a:prstGeom prst="rect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524500" y="3398207"/>
            <a:ext cx="419100" cy="419100"/>
          </a:xfrm>
          <a:prstGeom prst="rect">
            <a:avLst/>
          </a:prstGeom>
          <a:noFill/>
          <a:ln/>
        </p:spPr>
      </p:sp>
      <p:sp>
        <p:nvSpPr>
          <p:cNvPr id="8" name="Shape 6"/>
          <p:cNvSpPr/>
          <p:nvPr/>
        </p:nvSpPr>
        <p:spPr>
          <a:xfrm>
            <a:off x="2271713" y="3543300"/>
            <a:ext cx="1014413" cy="514350"/>
          </a:xfrm>
          <a:prstGeom prst="rect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6858000" y="2071688"/>
            <a:ext cx="438150" cy="438150"/>
          </a:xfrm>
          <a:prstGeom prst="rect">
            <a:avLst/>
          </a:prstGeom>
          <a:noFill/>
          <a:ln/>
        </p:spPr>
      </p:sp>
      <p:sp>
        <p:nvSpPr>
          <p:cNvPr id="10" name="Shape 8"/>
          <p:cNvSpPr/>
          <p:nvPr/>
        </p:nvSpPr>
        <p:spPr>
          <a:xfrm>
            <a:off x="3419475" y="2566988"/>
            <a:ext cx="190500" cy="190500"/>
          </a:xfrm>
          <a:prstGeom prst="rect">
            <a:avLst/>
          </a:prstGeom>
          <a:noFill/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5" y="2647950"/>
            <a:ext cx="304800" cy="304800"/>
          </a:xfrm>
          <a:prstGeom prst="rect">
            <a:avLst/>
          </a:prstGeom>
        </p:spPr>
      </p:pic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75" y="2638425"/>
            <a:ext cx="304800" cy="304800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5" y="2076450"/>
            <a:ext cx="304800" cy="304800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238" y="2657475"/>
            <a:ext cx="285750" cy="285750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5989" y="2705100"/>
            <a:ext cx="286903" cy="286902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6063" y="2109788"/>
            <a:ext cx="287089" cy="28708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2175" y="2109788"/>
            <a:ext cx="286969" cy="28696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6886" y="3112457"/>
            <a:ext cx="287186" cy="287186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4596" y="2757487"/>
            <a:ext cx="336379" cy="336379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040" y="2870671"/>
            <a:ext cx="335542" cy="335540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1301" y="2700338"/>
            <a:ext cx="286094" cy="286093"/>
          </a:xfrm>
          <a:prstGeom prst="rect">
            <a:avLst/>
          </a:prstGeom>
        </p:spPr>
      </p:pic>
      <p:pic>
        <p:nvPicPr>
          <p:cNvPr id="23" name="Image 1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63" y="2110174"/>
            <a:ext cx="304800" cy="304800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4330" y="2699951"/>
            <a:ext cx="286094" cy="286093"/>
          </a:xfrm>
          <a:prstGeom prst="rect">
            <a:avLst/>
          </a:prstGeom>
        </p:spPr>
      </p:pic>
      <p:pic>
        <p:nvPicPr>
          <p:cNvPr id="25" name="Image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4725" y="3238499"/>
            <a:ext cx="248710" cy="248710"/>
          </a:xfrm>
          <a:prstGeom prst="rect">
            <a:avLst/>
          </a:prstGeom>
        </p:spPr>
      </p:pic>
      <p:pic>
        <p:nvPicPr>
          <p:cNvPr id="26" name="Image 15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2889" y="3367087"/>
            <a:ext cx="287157" cy="287155"/>
          </a:xfrm>
          <a:prstGeom prst="rect">
            <a:avLst/>
          </a:prstGeom>
        </p:spPr>
      </p:pic>
      <p:pic>
        <p:nvPicPr>
          <p:cNvPr id="27" name="Image 16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5777" y="3386138"/>
            <a:ext cx="277406" cy="277400"/>
          </a:xfrm>
          <a:prstGeom prst="rect">
            <a:avLst/>
          </a:prstGeom>
        </p:spPr>
      </p:pic>
      <p:pic>
        <p:nvPicPr>
          <p:cNvPr id="28" name="Image 17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3325" y="2085975"/>
            <a:ext cx="233362" cy="233362"/>
          </a:xfrm>
          <a:prstGeom prst="rect">
            <a:avLst/>
          </a:prstGeom>
        </p:spPr>
      </p:pic>
      <p:pic>
        <p:nvPicPr>
          <p:cNvPr id="29" name="Image 18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56412" y="2881313"/>
            <a:ext cx="333952" cy="333949"/>
          </a:xfrm>
          <a:prstGeom prst="rect">
            <a:avLst/>
          </a:prstGeom>
        </p:spPr>
      </p:pic>
      <p:pic>
        <p:nvPicPr>
          <p:cNvPr id="30" name="Image 19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43638" y="2758997"/>
            <a:ext cx="333738" cy="333737"/>
          </a:xfrm>
          <a:prstGeom prst="rect">
            <a:avLst/>
          </a:prstGeom>
        </p:spPr>
      </p:pic>
      <p:pic>
        <p:nvPicPr>
          <p:cNvPr id="31" name="Image 20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71813" y="3400425"/>
            <a:ext cx="381000" cy="381000"/>
          </a:xfrm>
          <a:prstGeom prst="rect">
            <a:avLst/>
          </a:prstGeom>
        </p:spPr>
      </p:pic>
      <p:pic>
        <p:nvPicPr>
          <p:cNvPr id="32" name="Image 21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66963" y="3638550"/>
            <a:ext cx="428625" cy="290513"/>
          </a:xfrm>
          <a:prstGeom prst="rect">
            <a:avLst/>
          </a:prstGeom>
        </p:spPr>
      </p:pic>
      <p:pic>
        <p:nvPicPr>
          <p:cNvPr id="33" name="Image 22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7175" y="2690813"/>
            <a:ext cx="571500" cy="571500"/>
          </a:xfrm>
          <a:prstGeom prst="rect">
            <a:avLst/>
          </a:prstGeom>
        </p:spPr>
      </p:pic>
      <p:pic>
        <p:nvPicPr>
          <p:cNvPr id="34" name="Image 23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00488" y="3771900"/>
            <a:ext cx="823913" cy="204788"/>
          </a:xfrm>
          <a:prstGeom prst="rect">
            <a:avLst/>
          </a:prstGeom>
        </p:spPr>
      </p:pic>
      <p:pic>
        <p:nvPicPr>
          <p:cNvPr id="35" name="Image 24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90962" y="2066925"/>
            <a:ext cx="762000" cy="762000"/>
          </a:xfrm>
          <a:prstGeom prst="rect">
            <a:avLst/>
          </a:prstGeom>
        </p:spPr>
      </p:pic>
      <p:pic>
        <p:nvPicPr>
          <p:cNvPr id="36" name="Image 25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38804" y="2547937"/>
            <a:ext cx="287150" cy="287146"/>
          </a:xfrm>
          <a:prstGeom prst="rect">
            <a:avLst/>
          </a:prstGeom>
        </p:spPr>
      </p:pic>
      <p:pic>
        <p:nvPicPr>
          <p:cNvPr id="37" name="Image 26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29225" y="2871788"/>
            <a:ext cx="952500" cy="214647"/>
          </a:xfrm>
          <a:prstGeom prst="rect">
            <a:avLst/>
          </a:prstGeom>
        </p:spPr>
      </p:pic>
      <p:pic>
        <p:nvPicPr>
          <p:cNvPr id="38" name="Image 27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94568" y="2757488"/>
            <a:ext cx="476250" cy="476250"/>
          </a:xfrm>
          <a:prstGeom prst="rect">
            <a:avLst/>
          </a:prstGeom>
        </p:spPr>
      </p:pic>
      <p:pic>
        <p:nvPicPr>
          <p:cNvPr id="39" name="Image 28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253288" y="2876550"/>
            <a:ext cx="285750" cy="285750"/>
          </a:xfrm>
          <a:prstGeom prst="rect">
            <a:avLst/>
          </a:prstGeom>
        </p:spPr>
      </p:pic>
      <p:pic>
        <p:nvPicPr>
          <p:cNvPr id="40" name="Image 29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19475" y="2566988"/>
            <a:ext cx="190500" cy="190500"/>
          </a:xfrm>
          <a:prstGeom prst="rect">
            <a:avLst/>
          </a:prstGeom>
        </p:spPr>
      </p:pic>
      <p:pic>
        <p:nvPicPr>
          <p:cNvPr id="41" name="Image 30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40311" y="2610148"/>
            <a:ext cx="148828" cy="103509"/>
          </a:xfrm>
          <a:prstGeom prst="rect">
            <a:avLst/>
          </a:prstGeom>
        </p:spPr>
      </p:pic>
      <p:pic>
        <p:nvPicPr>
          <p:cNvPr id="42" name="Image 31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45244" y="2202448"/>
            <a:ext cx="63671" cy="63669"/>
          </a:xfrm>
          <a:prstGeom prst="rect">
            <a:avLst/>
          </a:prstGeom>
        </p:spPr>
      </p:pic>
      <p:pic>
        <p:nvPicPr>
          <p:cNvPr id="43" name="Image 32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902844" y="2078876"/>
            <a:ext cx="348462" cy="425041"/>
          </a:xfrm>
          <a:prstGeom prst="rect">
            <a:avLst/>
          </a:prstGeom>
        </p:spPr>
      </p:pic>
      <p:pic>
        <p:nvPicPr>
          <p:cNvPr id="44" name="Image 33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76888" y="3450594"/>
            <a:ext cx="314325" cy="314325"/>
          </a:xfrm>
          <a:prstGeom prst="rect">
            <a:avLst/>
          </a:prstGeom>
        </p:spPr>
      </p:pic>
      <p:sp>
        <p:nvSpPr>
          <p:cNvPr id="45" name="Text 9"/>
          <p:cNvSpPr/>
          <p:nvPr/>
        </p:nvSpPr>
        <p:spPr>
          <a:xfrm>
            <a:off x="3190875" y="766763"/>
            <a:ext cx="32194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시스템 아키텍처 구조도</a:t>
            </a:r>
            <a:endParaRPr lang="en-US" sz="2250" dirty="0"/>
          </a:p>
        </p:txBody>
      </p:sp>
      <p:sp>
        <p:nvSpPr>
          <p:cNvPr id="46" name="Text 10"/>
          <p:cNvSpPr/>
          <p:nvPr/>
        </p:nvSpPr>
        <p:spPr>
          <a:xfrm>
            <a:off x="2471738" y="2952750"/>
            <a:ext cx="781050" cy="1190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GitHub</a:t>
            </a:r>
            <a:endParaRPr lang="en-US" sz="600" dirty="0"/>
          </a:p>
        </p:txBody>
      </p:sp>
      <p:sp>
        <p:nvSpPr>
          <p:cNvPr id="47" name="Text 11"/>
          <p:cNvSpPr/>
          <p:nvPr/>
        </p:nvSpPr>
        <p:spPr>
          <a:xfrm>
            <a:off x="3009900" y="2986088"/>
            <a:ext cx="1076325" cy="1095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GitHub Actions</a:t>
            </a:r>
            <a:endParaRPr lang="en-US" sz="600" dirty="0"/>
          </a:p>
        </p:txBody>
      </p:sp>
      <p:sp>
        <p:nvSpPr>
          <p:cNvPr id="48" name="Text 12"/>
          <p:cNvSpPr/>
          <p:nvPr/>
        </p:nvSpPr>
        <p:spPr>
          <a:xfrm>
            <a:off x="5524500" y="2424113"/>
            <a:ext cx="1076325" cy="1095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GitHub Actions</a:t>
            </a:r>
            <a:endParaRPr lang="en-US" sz="600" dirty="0"/>
          </a:p>
        </p:txBody>
      </p:sp>
      <p:sp>
        <p:nvSpPr>
          <p:cNvPr id="49" name="Text 13"/>
          <p:cNvSpPr/>
          <p:nvPr/>
        </p:nvSpPr>
        <p:spPr>
          <a:xfrm>
            <a:off x="4024313" y="2038350"/>
            <a:ext cx="828675" cy="1095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AWS ec2</a:t>
            </a:r>
            <a:endParaRPr lang="en-US" sz="600" dirty="0"/>
          </a:p>
        </p:txBody>
      </p:sp>
      <p:sp>
        <p:nvSpPr>
          <p:cNvPr id="50" name="Text 14"/>
          <p:cNvSpPr/>
          <p:nvPr/>
        </p:nvSpPr>
        <p:spPr>
          <a:xfrm>
            <a:off x="2665150" y="3405188"/>
            <a:ext cx="828675" cy="1095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AWS rds</a:t>
            </a:r>
            <a:endParaRPr lang="en-US" sz="600" dirty="0"/>
          </a:p>
        </p:txBody>
      </p:sp>
      <p:sp>
        <p:nvSpPr>
          <p:cNvPr id="51" name="Text 15"/>
          <p:cNvSpPr/>
          <p:nvPr/>
        </p:nvSpPr>
        <p:spPr>
          <a:xfrm>
            <a:off x="1814513" y="2962275"/>
            <a:ext cx="914400" cy="1047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SpringBoot</a:t>
            </a:r>
            <a:endParaRPr lang="en-US" sz="600" dirty="0"/>
          </a:p>
        </p:txBody>
      </p:sp>
      <p:sp>
        <p:nvSpPr>
          <p:cNvPr id="52" name="Text 16"/>
          <p:cNvSpPr/>
          <p:nvPr/>
        </p:nvSpPr>
        <p:spPr>
          <a:xfrm>
            <a:off x="6276975" y="2414974"/>
            <a:ext cx="781050" cy="11906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GitHub</a:t>
            </a:r>
            <a:endParaRPr lang="en-US" sz="600" dirty="0"/>
          </a:p>
        </p:txBody>
      </p:sp>
      <p:sp>
        <p:nvSpPr>
          <p:cNvPr id="53" name="Text 17"/>
          <p:cNvSpPr/>
          <p:nvPr/>
        </p:nvSpPr>
        <p:spPr>
          <a:xfrm>
            <a:off x="3286125" y="3219450"/>
            <a:ext cx="809625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데이터 저장</a:t>
            </a:r>
            <a:endParaRPr lang="en-US" sz="600" dirty="0"/>
          </a:p>
        </p:txBody>
      </p:sp>
      <p:sp>
        <p:nvSpPr>
          <p:cNvPr id="54" name="Text 18"/>
          <p:cNvSpPr/>
          <p:nvPr/>
        </p:nvSpPr>
        <p:spPr>
          <a:xfrm>
            <a:off x="3664744" y="3474243"/>
            <a:ext cx="862012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OpenAI 요청</a:t>
            </a:r>
            <a:endParaRPr lang="en-US" sz="600" dirty="0"/>
          </a:p>
        </p:txBody>
      </p:sp>
      <p:sp>
        <p:nvSpPr>
          <p:cNvPr id="55" name="Text 19"/>
          <p:cNvSpPr/>
          <p:nvPr/>
        </p:nvSpPr>
        <p:spPr>
          <a:xfrm>
            <a:off x="4338637" y="3667125"/>
            <a:ext cx="1057275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GPT 기반 답변 생성</a:t>
            </a:r>
            <a:endParaRPr lang="en-US" sz="600" dirty="0"/>
          </a:p>
        </p:txBody>
      </p:sp>
      <p:sp>
        <p:nvSpPr>
          <p:cNvPr id="56" name="Text 20"/>
          <p:cNvSpPr/>
          <p:nvPr/>
        </p:nvSpPr>
        <p:spPr>
          <a:xfrm>
            <a:off x="4929187" y="3118321"/>
            <a:ext cx="723900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API 답변</a:t>
            </a:r>
            <a:endParaRPr lang="en-US" sz="600" dirty="0"/>
          </a:p>
        </p:txBody>
      </p:sp>
      <p:sp>
        <p:nvSpPr>
          <p:cNvPr id="57" name="Text 21"/>
          <p:cNvSpPr/>
          <p:nvPr/>
        </p:nvSpPr>
        <p:spPr>
          <a:xfrm>
            <a:off x="5576888" y="3812544"/>
            <a:ext cx="776287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사용자 PC</a:t>
            </a:r>
            <a:endParaRPr lang="en-US" sz="600" dirty="0"/>
          </a:p>
        </p:txBody>
      </p:sp>
      <p:sp>
        <p:nvSpPr>
          <p:cNvPr id="58" name="Text 22"/>
          <p:cNvSpPr/>
          <p:nvPr/>
        </p:nvSpPr>
        <p:spPr>
          <a:xfrm>
            <a:off x="5781675" y="3202944"/>
            <a:ext cx="809625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서비스 접속</a:t>
            </a:r>
            <a:endParaRPr lang="en-US" sz="600" dirty="0"/>
          </a:p>
        </p:txBody>
      </p:sp>
      <p:sp>
        <p:nvSpPr>
          <p:cNvPr id="59" name="Text 23"/>
          <p:cNvSpPr/>
          <p:nvPr/>
        </p:nvSpPr>
        <p:spPr>
          <a:xfrm>
            <a:off x="4954568" y="2776631"/>
            <a:ext cx="723900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API 요청</a:t>
            </a:r>
            <a:endParaRPr lang="en-US" sz="600" dirty="0"/>
          </a:p>
        </p:txBody>
      </p:sp>
      <p:sp>
        <p:nvSpPr>
          <p:cNvPr id="60" name="Text 24"/>
          <p:cNvSpPr/>
          <p:nvPr/>
        </p:nvSpPr>
        <p:spPr>
          <a:xfrm>
            <a:off x="6275372" y="3163855"/>
            <a:ext cx="809625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소셜 로그인</a:t>
            </a:r>
            <a:endParaRPr lang="en-US" sz="600" dirty="0"/>
          </a:p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API 요청</a:t>
            </a:r>
            <a:endParaRPr lang="en-US" sz="600" dirty="0"/>
          </a:p>
        </p:txBody>
      </p:sp>
      <p:sp>
        <p:nvSpPr>
          <p:cNvPr id="61" name="Text 25"/>
          <p:cNvSpPr/>
          <p:nvPr/>
        </p:nvSpPr>
        <p:spPr>
          <a:xfrm>
            <a:off x="6337325" y="2767340"/>
            <a:ext cx="890587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유저 정보 반환</a:t>
            </a:r>
            <a:endParaRPr lang="en-US" sz="600" dirty="0"/>
          </a:p>
        </p:txBody>
      </p:sp>
      <p:sp>
        <p:nvSpPr>
          <p:cNvPr id="62" name="Text 26"/>
          <p:cNvSpPr/>
          <p:nvPr/>
        </p:nvSpPr>
        <p:spPr>
          <a:xfrm>
            <a:off x="5857875" y="2605088"/>
            <a:ext cx="590550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배포</a:t>
            </a:r>
            <a:endParaRPr lang="en-US" sz="600" dirty="0"/>
          </a:p>
        </p:txBody>
      </p:sp>
      <p:sp>
        <p:nvSpPr>
          <p:cNvPr id="63" name="Text 27"/>
          <p:cNvSpPr/>
          <p:nvPr/>
        </p:nvSpPr>
        <p:spPr>
          <a:xfrm>
            <a:off x="3997145" y="2605088"/>
            <a:ext cx="1119188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API 문서 및 테스트 UI</a:t>
            </a:r>
            <a:endParaRPr lang="en-US" sz="600" dirty="0"/>
          </a:p>
        </p:txBody>
      </p:sp>
      <p:sp>
        <p:nvSpPr>
          <p:cNvPr id="64" name="Text 28"/>
          <p:cNvSpPr/>
          <p:nvPr/>
        </p:nvSpPr>
        <p:spPr>
          <a:xfrm>
            <a:off x="4105275" y="3090863"/>
            <a:ext cx="862012" cy="90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716"/>
              </a:lnSpc>
              <a:buNone/>
            </a:pPr>
            <a:r>
              <a:rPr lang="en-US" sz="600" dirty="0">
                <a:solidFill>
                  <a:srgbClr val="000000">
                    <a:alpha val="99000"/>
                  </a:srgbClr>
                </a:solidFill>
                <a:latin typeface="Pretendard Variable" pitchFamily="34" charset="0"/>
                <a:ea typeface="Pretendard Variable" pitchFamily="34" charset="-122"/>
                <a:cs typeface="Pretendard Variable" pitchFamily="34" charset="-120"/>
              </a:rPr>
              <a:t>Ubuntu 서버</a:t>
            </a:r>
            <a:endParaRPr lang="en-US" sz="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2724150" y="1166813"/>
            <a:ext cx="609600" cy="609600"/>
          </a:xfrm>
          <a:prstGeom prst="rect">
            <a:avLst/>
          </a:prstGeom>
          <a:noFill/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613" y="1343025"/>
            <a:ext cx="609600" cy="609600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263" y="1138238"/>
            <a:ext cx="690563" cy="69056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738" y="1347788"/>
            <a:ext cx="1133475" cy="331470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3763" y="1333500"/>
            <a:ext cx="2338388" cy="3328988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938" y="2338388"/>
            <a:ext cx="2095230" cy="2409825"/>
          </a:xfrm>
          <a:prstGeom prst="rect">
            <a:avLst/>
          </a:prstGeom>
        </p:spPr>
      </p:pic>
      <p:pic>
        <p:nvPicPr>
          <p:cNvPr id="1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8938" y="1114425"/>
            <a:ext cx="2095500" cy="1106778"/>
          </a:xfrm>
          <a:prstGeom prst="rect">
            <a:avLst/>
          </a:prstGeom>
        </p:spPr>
      </p:pic>
      <p:pic>
        <p:nvPicPr>
          <p:cNvPr id="1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38" y="1133475"/>
            <a:ext cx="590485" cy="609600"/>
          </a:xfrm>
          <a:prstGeom prst="rect">
            <a:avLst/>
          </a:prstGeom>
        </p:spPr>
      </p:pic>
      <p:pic>
        <p:nvPicPr>
          <p:cNvPr id="14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386" y="1169015"/>
            <a:ext cx="519559" cy="538754"/>
          </a:xfrm>
          <a:prstGeom prst="rect">
            <a:avLst/>
          </a:prstGeom>
        </p:spPr>
      </p:pic>
      <p:pic>
        <p:nvPicPr>
          <p:cNvPr id="15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425" y="1199353"/>
            <a:ext cx="436569" cy="467355"/>
          </a:xfrm>
          <a:prstGeom prst="rect">
            <a:avLst/>
          </a:prstGeom>
        </p:spPr>
      </p:pic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521" y="1349445"/>
            <a:ext cx="266440" cy="268986"/>
          </a:xfrm>
          <a:prstGeom prst="rect">
            <a:avLst/>
          </a:prstGeom>
        </p:spPr>
      </p:pic>
      <p:pic>
        <p:nvPicPr>
          <p:cNvPr id="17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4150" y="1166813"/>
            <a:ext cx="609600" cy="609600"/>
          </a:xfrm>
          <a:prstGeom prst="rect">
            <a:avLst/>
          </a:prstGeom>
        </p:spPr>
      </p:pic>
      <p:pic>
        <p:nvPicPr>
          <p:cNvPr id="18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0825" y="1288256"/>
            <a:ext cx="476250" cy="368927"/>
          </a:xfrm>
          <a:prstGeom prst="rect">
            <a:avLst/>
          </a:prstGeom>
        </p:spPr>
      </p:pic>
      <p:pic>
        <p:nvPicPr>
          <p:cNvPr id="19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0825" y="1291018"/>
            <a:ext cx="476250" cy="363005"/>
          </a:xfrm>
          <a:prstGeom prst="rect">
            <a:avLst/>
          </a:prstGeom>
        </p:spPr>
      </p:pic>
      <p:sp>
        <p:nvSpPr>
          <p:cNvPr id="20" name="Text 4"/>
          <p:cNvSpPr/>
          <p:nvPr/>
        </p:nvSpPr>
        <p:spPr>
          <a:xfrm>
            <a:off x="3028950" y="609600"/>
            <a:ext cx="354330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프로젝트 관리 및 협업도구</a:t>
            </a:r>
            <a:endParaRPr lang="en-US" sz="2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613" y="1343025"/>
            <a:ext cx="609600" cy="6096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752850" y="152400"/>
            <a:ext cx="2100263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프로젝트 시연</a:t>
            </a:r>
            <a:endParaRPr lang="en-US" sz="2250" dirty="0"/>
          </a:p>
        </p:txBody>
      </p:sp>
      <p:pic>
        <p:nvPicPr>
          <p:cNvPr id="8" name="Media 0"/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61975" y="535158"/>
            <a:ext cx="8029575" cy="45172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75020E-8C4E-4CB6-9339-BFDF9F89248E}"/>
              </a:ext>
            </a:extLst>
          </p:cNvPr>
          <p:cNvGrpSpPr/>
          <p:nvPr/>
        </p:nvGrpSpPr>
        <p:grpSpPr>
          <a:xfrm>
            <a:off x="1049430" y="1207477"/>
            <a:ext cx="7045140" cy="3629532"/>
            <a:chOff x="1457198" y="1207477"/>
            <a:chExt cx="7045140" cy="36295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58DB3C-43B4-61A4-0FD8-CA1A25E26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7198" y="2037240"/>
              <a:ext cx="1810003" cy="22577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5E608C-27BD-A6ED-190B-AB699374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2542" y="1207477"/>
              <a:ext cx="4629796" cy="17337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F4C283-C76A-D1CA-6AC2-C4F48A4D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2542" y="2941269"/>
              <a:ext cx="4286848" cy="1895740"/>
            </a:xfrm>
            <a:prstGeom prst="rect">
              <a:avLst/>
            </a:prstGeom>
          </p:spPr>
        </p:pic>
      </p:grpSp>
      <p:sp>
        <p:nvSpPr>
          <p:cNvPr id="13" name="Text 4">
            <a:extLst>
              <a:ext uri="{FF2B5EF4-FFF2-40B4-BE49-F238E27FC236}">
                <a16:creationId xmlns:a16="http://schemas.microsoft.com/office/drawing/2014/main" id="{B57F2098-BE78-B151-0F19-B3B065F0EE6E}"/>
              </a:ext>
            </a:extLst>
          </p:cNvPr>
          <p:cNvSpPr/>
          <p:nvPr/>
        </p:nvSpPr>
        <p:spPr>
          <a:xfrm>
            <a:off x="2661285" y="609600"/>
            <a:ext cx="382143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</a:rPr>
              <a:t>Open AI </a:t>
            </a:r>
            <a:r>
              <a:rPr lang="ko-KR" alt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</a:rPr>
              <a:t>프롬프트 엔지니어링</a:t>
            </a:r>
            <a:endParaRPr lang="en-US" sz="22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B57F2098-BE78-B151-0F19-B3B065F0EE6E}"/>
              </a:ext>
            </a:extLst>
          </p:cNvPr>
          <p:cNvSpPr/>
          <p:nvPr/>
        </p:nvSpPr>
        <p:spPr>
          <a:xfrm>
            <a:off x="2661285" y="609600"/>
            <a:ext cx="382143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ko-KR" alt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</a:rPr>
              <a:t>댓글 구현 코드</a:t>
            </a:r>
            <a:endParaRPr lang="en-US" sz="22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A014A-8F7B-7247-B360-E9AAE2CDB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08" y="1485899"/>
            <a:ext cx="5153744" cy="1247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1D120-CF49-74DB-3358-491EE25E0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79" y="1114600"/>
            <a:ext cx="3643182" cy="36880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4D2277-F938-05D7-89A4-3CDB34C7F86E}"/>
              </a:ext>
            </a:extLst>
          </p:cNvPr>
          <p:cNvSpPr/>
          <p:nvPr/>
        </p:nvSpPr>
        <p:spPr>
          <a:xfrm>
            <a:off x="457199" y="3827315"/>
            <a:ext cx="3442081" cy="9753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D1D53598-3D10-E4FA-33B8-AAA0285CA279}"/>
              </a:ext>
            </a:extLst>
          </p:cNvPr>
          <p:cNvSpPr/>
          <p:nvPr/>
        </p:nvSpPr>
        <p:spPr>
          <a:xfrm>
            <a:off x="286579" y="695501"/>
            <a:ext cx="1188721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ko-KR" altLang="en-US" sz="16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</a:rPr>
              <a:t>댓글 엔티티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9809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3950493" y="2343150"/>
            <a:ext cx="1243013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000" dirty="0">
                <a:solidFill>
                  <a:srgbClr val="17171B">
                    <a:alpha val="99000"/>
                  </a:srgbClr>
                </a:solidFill>
                <a:latin typeface="HSBombaram 2.1" pitchFamily="34" charset="0"/>
                <a:ea typeface="HSBombaram 2.1" pitchFamily="34" charset="-122"/>
                <a:cs typeface="HSBombaram 2.1" pitchFamily="34" charset="-120"/>
              </a:rPr>
              <a:t>QnA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2416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EAEA">
              <a:alpha val="5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9600" y="1190625"/>
            <a:ext cx="6124575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01</a:t>
            </a:r>
            <a:endParaRPr lang="en-US" sz="2250" dirty="0"/>
          </a:p>
          <a:p>
            <a:pPr marL="0" indent="0" algn="l">
              <a:lnSpc>
                <a:spcPts val="2700"/>
              </a:lnSpc>
              <a:buNone/>
            </a:pPr>
            <a:r>
              <a:rPr lang="en-US" sz="22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현대인의 정신적 스트레스와 우울감, 해마다 증가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609600" y="2019300"/>
            <a:ext cx="5229225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u="sng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2024년 </a:t>
            </a:r>
            <a:r>
              <a:rPr lang="en-US" sz="1500" u="sng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조사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에서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국민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73.6%가 </a:t>
            </a:r>
            <a:r>
              <a:rPr lang="en-US" sz="1500" u="sng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정신건강</a:t>
            </a:r>
            <a:r>
              <a:rPr lang="en-US" sz="1500" u="sng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500" u="sng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문제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를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경험했고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</a:t>
            </a:r>
          </a:p>
          <a:p>
            <a:pPr marL="0" indent="0" algn="l">
              <a:lnSpc>
                <a:spcPts val="1800"/>
              </a:lnSpc>
              <a:buNone/>
            </a:pP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심각한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스트레스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(46.3%),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수일간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지속되는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우울감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(40.2%) 등</a:t>
            </a:r>
          </a:p>
          <a:p>
            <a:pPr marL="0" indent="0" algn="l">
              <a:lnSpc>
                <a:spcPts val="1800"/>
              </a:lnSpc>
              <a:buNone/>
            </a:pP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정신적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어려움을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겪는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비율이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꾸준히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늘고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있습니다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09600" y="2943225"/>
            <a:ext cx="4986338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02</a:t>
            </a:r>
            <a:endParaRPr lang="en-US" sz="2250" dirty="0"/>
          </a:p>
          <a:p>
            <a:pPr marL="0" indent="0" algn="l">
              <a:lnSpc>
                <a:spcPts val="2700"/>
              </a:lnSpc>
              <a:buNone/>
            </a:pPr>
            <a:r>
              <a:rPr lang="en-US" sz="22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상담 인프라의 지역 격차와 낮은 접근성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609600" y="3771900"/>
            <a:ext cx="7177088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상담기관과 전문</a:t>
            </a:r>
            <a:r>
              <a:rPr lang="en-US" sz="1500" u="sng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상담교사 배치율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 지역별로 큰 차이를 </a:t>
            </a: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보이고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</a:t>
            </a:r>
          </a:p>
          <a:p>
            <a:pPr marL="0" indent="0" algn="l">
              <a:lnSpc>
                <a:spcPts val="1800"/>
              </a:lnSpc>
              <a:buNone/>
            </a:pPr>
            <a:r>
              <a:rPr lang="en-US" sz="150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상담이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꼭 필요한 청소년·성인도 실제로 전문 서비스를 이용하는 </a:t>
            </a:r>
            <a:r>
              <a:rPr lang="en-US" sz="1500" u="sng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비율은 매우 낮습니다.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533400" y="419100"/>
            <a:ext cx="1590675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Background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E3C5"/>
          </a:solidFill>
          <a:ln/>
        </p:spPr>
      </p:sp>
      <p:sp>
        <p:nvSpPr>
          <p:cNvPr id="6" name="Text 4"/>
          <p:cNvSpPr/>
          <p:nvPr/>
        </p:nvSpPr>
        <p:spPr>
          <a:xfrm>
            <a:off x="2881312" y="1510020"/>
            <a:ext cx="2405063" cy="80963"/>
          </a:xfrm>
          <a:prstGeom prst="rect">
            <a:avLst/>
          </a:prstGeom>
          <a:solidFill>
            <a:srgbClr val="E25F47">
              <a:alpha val="5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4572000" y="1051050"/>
            <a:ext cx="1895475" cy="80963"/>
          </a:xfrm>
          <a:prstGeom prst="rect">
            <a:avLst/>
          </a:prstGeom>
          <a:solidFill>
            <a:srgbClr val="E25F47">
              <a:alpha val="5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69" y="675400"/>
            <a:ext cx="402739" cy="402739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475" y="1243013"/>
            <a:ext cx="402739" cy="40273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633663" y="1014413"/>
            <a:ext cx="4329113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어떻게 하면 누구나 </a:t>
            </a:r>
            <a:r>
              <a:rPr lang="en-US" sz="15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시간과 장소의 제약 없이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
</a:t>
            </a:r>
            <a:endParaRPr lang="en-US" sz="1500" dirty="0"/>
          </a:p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실질적인 공감과 전문적 해결책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을 얻을 수 있을까?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638" y="195263"/>
            <a:ext cx="466725" cy="235185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638" y="312863"/>
            <a:ext cx="466725" cy="2351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AE3C5"/>
              </a:gs>
              <a:gs pos="100000">
                <a:srgbClr val="F3F5FB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/>
        </p:spPr>
      </p:sp>
      <p:sp>
        <p:nvSpPr>
          <p:cNvPr id="4" name="Shape 2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38" y="195263"/>
            <a:ext cx="466725" cy="235185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38" y="312863"/>
            <a:ext cx="466725" cy="235185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947988"/>
            <a:ext cx="1905000" cy="190500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09775" y="2262188"/>
            <a:ext cx="512445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쏟아지는 고민, </a:t>
            </a:r>
            <a:endParaRPr lang="en-US" sz="2250" dirty="0"/>
          </a:p>
          <a:p>
            <a:pPr marL="0" indent="0" algn="ctr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‘진짜 공감’과 ‘실질적 답변’이 필요해요.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3200400" y="3567113"/>
            <a:ext cx="4648200" cy="571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00" dirty="0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누구나 고민은 많지만, 시간과 장소의 제약, 상담 인프라의 격차로 쉽게 도움을 받기 </a:t>
            </a:r>
            <a:r>
              <a:rPr lang="en-US" sz="900" dirty="0" err="1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어렵죠</a:t>
            </a:r>
            <a:r>
              <a:rPr lang="en-US" sz="900" dirty="0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</a:p>
          <a:p>
            <a:pPr marL="0" indent="0" algn="l">
              <a:lnSpc>
                <a:spcPts val="1500"/>
              </a:lnSpc>
              <a:buNone/>
            </a:pPr>
            <a:r>
              <a:rPr lang="en-US" sz="900" dirty="0" err="1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그래서</a:t>
            </a:r>
            <a:r>
              <a:rPr lang="en-US" sz="900" dirty="0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우리는 AI와 멘토, 그리고 커뮤니티가 </a:t>
            </a:r>
            <a:r>
              <a:rPr lang="en-US" sz="900" dirty="0" err="1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함께하는</a:t>
            </a:r>
            <a:r>
              <a:rPr lang="en-US" sz="900" dirty="0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900" dirty="0" err="1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플랫폼에서</a:t>
            </a:r>
            <a:endParaRPr lang="en-US" sz="900" dirty="0">
              <a:solidFill>
                <a:srgbClr val="4E4E4E">
                  <a:alpha val="99000"/>
                </a:srgbClr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lnSpc>
                <a:spcPts val="1500"/>
              </a:lnSpc>
              <a:buNone/>
            </a:pPr>
            <a:r>
              <a:rPr lang="ko-KR" altLang="en-US" sz="900" dirty="0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익</a:t>
            </a:r>
            <a:r>
              <a:rPr lang="en-US" sz="900" dirty="0" err="1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명으로</a:t>
            </a:r>
            <a:r>
              <a:rPr lang="en-US" sz="900" dirty="0">
                <a:solidFill>
                  <a:srgbClr val="4E4E4E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언제 어디서나, 내 마음을 안전하게 나누고 공감받을 수 있도록 했어요.</a:t>
            </a:r>
            <a:endParaRPr lang="en-US" sz="900" dirty="0"/>
          </a:p>
        </p:txBody>
      </p:sp>
      <p:sp>
        <p:nvSpPr>
          <p:cNvPr id="16" name="Text 9"/>
          <p:cNvSpPr/>
          <p:nvPr/>
        </p:nvSpPr>
        <p:spPr>
          <a:xfrm>
            <a:off x="4000500" y="1885950"/>
            <a:ext cx="1143000" cy="1619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OVERVIEW</a:t>
            </a:r>
            <a:endParaRPr lang="en-US" sz="105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3D4B1C48-183B-9996-C866-F7D9E3B2C818}"/>
              </a:ext>
            </a:extLst>
          </p:cNvPr>
          <p:cNvSpPr/>
          <p:nvPr/>
        </p:nvSpPr>
        <p:spPr>
          <a:xfrm>
            <a:off x="2881312" y="1510020"/>
            <a:ext cx="2405063" cy="80963"/>
          </a:xfrm>
          <a:prstGeom prst="rect">
            <a:avLst/>
          </a:prstGeom>
          <a:solidFill>
            <a:srgbClr val="E25F47">
              <a:alpha val="5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7EF55986-DDE5-317D-16D5-88391589DD5E}"/>
              </a:ext>
            </a:extLst>
          </p:cNvPr>
          <p:cNvSpPr/>
          <p:nvPr/>
        </p:nvSpPr>
        <p:spPr>
          <a:xfrm>
            <a:off x="4572000" y="1051050"/>
            <a:ext cx="1895475" cy="80963"/>
          </a:xfrm>
          <a:prstGeom prst="rect">
            <a:avLst/>
          </a:prstGeom>
          <a:solidFill>
            <a:srgbClr val="E25F47">
              <a:alpha val="50000"/>
            </a:srgbClr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9" name="Image 2" descr="preencoded.png">
            <a:extLst>
              <a:ext uri="{FF2B5EF4-FFF2-40B4-BE49-F238E27FC236}">
                <a16:creationId xmlns:a16="http://schemas.microsoft.com/office/drawing/2014/main" id="{74A4CFB5-EEF7-7311-5EF2-2DB5260A2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069" y="675400"/>
            <a:ext cx="402739" cy="402739"/>
          </a:xfrm>
          <a:prstGeom prst="rect">
            <a:avLst/>
          </a:prstGeom>
        </p:spPr>
      </p:pic>
      <p:pic>
        <p:nvPicPr>
          <p:cNvPr id="20" name="Image 3" descr="preencoded.png">
            <a:extLst>
              <a:ext uri="{FF2B5EF4-FFF2-40B4-BE49-F238E27FC236}">
                <a16:creationId xmlns:a16="http://schemas.microsoft.com/office/drawing/2014/main" id="{AD3C855F-1741-D434-AFFC-97AADC815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475" y="1243013"/>
            <a:ext cx="402739" cy="402739"/>
          </a:xfrm>
          <a:prstGeom prst="rect">
            <a:avLst/>
          </a:prstGeom>
        </p:spPr>
      </p:pic>
      <p:sp>
        <p:nvSpPr>
          <p:cNvPr id="21" name="Text 6">
            <a:extLst>
              <a:ext uri="{FF2B5EF4-FFF2-40B4-BE49-F238E27FC236}">
                <a16:creationId xmlns:a16="http://schemas.microsoft.com/office/drawing/2014/main" id="{CC10DBC9-F4B7-DBF4-CB81-1F143568AD59}"/>
              </a:ext>
            </a:extLst>
          </p:cNvPr>
          <p:cNvSpPr/>
          <p:nvPr/>
        </p:nvSpPr>
        <p:spPr>
          <a:xfrm>
            <a:off x="2633663" y="1014413"/>
            <a:ext cx="4329113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어떻게 하면 누구나 </a:t>
            </a:r>
            <a:r>
              <a:rPr lang="en-US" sz="15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시간과 장소의 제약 없이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
</a:t>
            </a:r>
            <a:endParaRPr lang="en-US" sz="1500" dirty="0"/>
          </a:p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실질적인 공감과 전문적 해결책</a:t>
            </a:r>
            <a:r>
              <a:rPr lang="en-US" sz="15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을 얻을 수 있을까?</a:t>
            </a:r>
            <a:endParaRPr lang="en-US" sz="15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2505075" y="1947863"/>
            <a:ext cx="1819275" cy="966788"/>
          </a:xfrm>
          <a:prstGeom prst="roundRect">
            <a:avLst/>
          </a:prstGeom>
          <a:solidFill>
            <a:srgbClr val="FFFFFF"/>
          </a:solidFill>
          <a:ln w="6350">
            <a:solidFill>
              <a:srgbClr val="696969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2657475" y="1947863"/>
            <a:ext cx="519113" cy="171450"/>
          </a:xfrm>
          <a:prstGeom prst="roundRect">
            <a:avLst/>
          </a:prstGeom>
          <a:solidFill>
            <a:srgbClr val="E25F47"/>
          </a:solidFill>
          <a:ln/>
        </p:spPr>
      </p:sp>
      <p:sp>
        <p:nvSpPr>
          <p:cNvPr id="7" name="Shape 5"/>
          <p:cNvSpPr/>
          <p:nvPr/>
        </p:nvSpPr>
        <p:spPr>
          <a:xfrm>
            <a:off x="2657475" y="2390775"/>
            <a:ext cx="1290638" cy="0"/>
          </a:xfrm>
          <a:prstGeom prst="line">
            <a:avLst/>
          </a:prstGeom>
          <a:noFill/>
          <a:ln w="12700">
            <a:solidFill>
              <a:srgbClr val="696969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619625" y="1947863"/>
            <a:ext cx="2019300" cy="966788"/>
          </a:xfrm>
          <a:prstGeom prst="roundRect">
            <a:avLst/>
          </a:prstGeom>
          <a:solidFill>
            <a:srgbClr val="FFFFFF"/>
          </a:solidFill>
          <a:ln w="6350">
            <a:solidFill>
              <a:srgbClr val="69696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772025" y="1947863"/>
            <a:ext cx="519113" cy="171450"/>
          </a:xfrm>
          <a:prstGeom prst="roundRect">
            <a:avLst/>
          </a:prstGeom>
          <a:solidFill>
            <a:srgbClr val="E25F47"/>
          </a:solidFill>
          <a:ln/>
        </p:spPr>
      </p:sp>
      <p:sp>
        <p:nvSpPr>
          <p:cNvPr id="10" name="Shape 8"/>
          <p:cNvSpPr/>
          <p:nvPr/>
        </p:nvSpPr>
        <p:spPr>
          <a:xfrm>
            <a:off x="4772025" y="2390775"/>
            <a:ext cx="1290638" cy="0"/>
          </a:xfrm>
          <a:prstGeom prst="line">
            <a:avLst/>
          </a:prstGeom>
          <a:noFill/>
          <a:ln w="12700">
            <a:solidFill>
              <a:srgbClr val="696969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 rot="5400000">
            <a:off x="4405313" y="3205163"/>
            <a:ext cx="333375" cy="0"/>
          </a:xfrm>
          <a:prstGeom prst="line">
            <a:avLst/>
          </a:prstGeom>
          <a:noFill/>
          <a:ln w="25400">
            <a:solidFill>
              <a:srgbClr val="E25F47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5624513" y="2857500"/>
            <a:ext cx="114300" cy="114300"/>
          </a:xfrm>
          <a:prstGeom prst="ellipse">
            <a:avLst/>
          </a:prstGeom>
          <a:solidFill>
            <a:srgbClr val="E25F47">
              <a:alpha val="80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5662613" y="2895600"/>
            <a:ext cx="38100" cy="38100"/>
          </a:xfrm>
          <a:prstGeom prst="ellipse">
            <a:avLst/>
          </a:prstGeom>
          <a:solidFill>
            <a:srgbClr val="E25F47"/>
          </a:solidFill>
          <a:ln/>
        </p:spPr>
      </p:sp>
      <p:sp>
        <p:nvSpPr>
          <p:cNvPr id="14" name="Shape 12"/>
          <p:cNvSpPr/>
          <p:nvPr/>
        </p:nvSpPr>
        <p:spPr>
          <a:xfrm>
            <a:off x="3409950" y="2857500"/>
            <a:ext cx="114300" cy="114300"/>
          </a:xfrm>
          <a:prstGeom prst="ellipse">
            <a:avLst/>
          </a:prstGeom>
          <a:solidFill>
            <a:srgbClr val="E25F47">
              <a:alpha val="80000"/>
            </a:srgbClr>
          </a:solidFill>
          <a:ln/>
        </p:spPr>
      </p:sp>
      <p:sp>
        <p:nvSpPr>
          <p:cNvPr id="15" name="Shape 13"/>
          <p:cNvSpPr/>
          <p:nvPr/>
        </p:nvSpPr>
        <p:spPr>
          <a:xfrm>
            <a:off x="3448050" y="2895600"/>
            <a:ext cx="38100" cy="38100"/>
          </a:xfrm>
          <a:prstGeom prst="ellipse">
            <a:avLst/>
          </a:prstGeom>
          <a:solidFill>
            <a:srgbClr val="E25F47"/>
          </a:solidFill>
          <a:ln/>
        </p:spPr>
      </p:sp>
      <p:sp>
        <p:nvSpPr>
          <p:cNvPr id="16" name="Shape 14"/>
          <p:cNvSpPr/>
          <p:nvPr/>
        </p:nvSpPr>
        <p:spPr>
          <a:xfrm>
            <a:off x="1238250" y="3371850"/>
            <a:ext cx="6667500" cy="1033462"/>
          </a:xfrm>
          <a:prstGeom prst="roundRect">
            <a:avLst/>
          </a:prstGeom>
          <a:solidFill>
            <a:srgbClr val="E25F47"/>
          </a:solidFill>
          <a:ln/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088" y="3371850"/>
            <a:ext cx="914400" cy="1033462"/>
          </a:xfrm>
          <a:prstGeom prst="rect">
            <a:avLst/>
          </a:prstGeom>
        </p:spPr>
      </p:pic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25" y="3612236"/>
            <a:ext cx="774836" cy="774837"/>
          </a:xfrm>
          <a:prstGeom prst="rect">
            <a:avLst/>
          </a:prstGeom>
        </p:spPr>
      </p:pic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0" y="2914650"/>
            <a:ext cx="2224088" cy="13335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4076700" y="733425"/>
            <a:ext cx="1447800" cy="1619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PROJECT GOAL</a:t>
            </a:r>
            <a:endParaRPr lang="en-US" sz="1050" dirty="0"/>
          </a:p>
        </p:txBody>
      </p:sp>
      <p:sp>
        <p:nvSpPr>
          <p:cNvPr id="22" name="Text 16"/>
          <p:cNvSpPr/>
          <p:nvPr/>
        </p:nvSpPr>
        <p:spPr>
          <a:xfrm>
            <a:off x="3014663" y="990600"/>
            <a:ext cx="3571875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달토끼의 메인 기능이에요.</a:t>
            </a:r>
            <a:endParaRPr lang="en-US" sz="2250" dirty="0"/>
          </a:p>
        </p:txBody>
      </p:sp>
      <p:sp>
        <p:nvSpPr>
          <p:cNvPr id="23" name="Text 17"/>
          <p:cNvSpPr/>
          <p:nvPr/>
        </p:nvSpPr>
        <p:spPr>
          <a:xfrm>
            <a:off x="3362325" y="1524000"/>
            <a:ext cx="2876550" cy="1381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고민 상담에 꼭 필요한 기능을 고민 끝에 선정했어요.</a:t>
            </a:r>
            <a:endParaRPr lang="en-US" sz="900" dirty="0"/>
          </a:p>
        </p:txBody>
      </p:sp>
      <p:sp>
        <p:nvSpPr>
          <p:cNvPr id="24" name="Text 18"/>
          <p:cNvSpPr/>
          <p:nvPr/>
        </p:nvSpPr>
        <p:spPr>
          <a:xfrm>
            <a:off x="2600325" y="1976438"/>
            <a:ext cx="923925" cy="1143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Solution 1</a:t>
            </a:r>
            <a:endParaRPr lang="en-US" sz="750" dirty="0"/>
          </a:p>
        </p:txBody>
      </p:sp>
      <p:sp>
        <p:nvSpPr>
          <p:cNvPr id="25" name="Text 19"/>
          <p:cNvSpPr/>
          <p:nvPr/>
        </p:nvSpPr>
        <p:spPr>
          <a:xfrm>
            <a:off x="2657475" y="2176463"/>
            <a:ext cx="1647825" cy="1381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고민 분석 및 답변 추천</a:t>
            </a:r>
            <a:endParaRPr lang="en-US" sz="900" dirty="0"/>
          </a:p>
        </p:txBody>
      </p:sp>
      <p:sp>
        <p:nvSpPr>
          <p:cNvPr id="26" name="Text 20"/>
          <p:cNvSpPr/>
          <p:nvPr/>
        </p:nvSpPr>
        <p:spPr>
          <a:xfrm>
            <a:off x="2581275" y="2466975"/>
            <a:ext cx="20574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고민을 입력하면 AI가 감정을 </a:t>
            </a:r>
            <a:r>
              <a:rPr lang="en-US" sz="750" dirty="0" err="1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분석하고</a:t>
            </a:r>
            <a:r>
              <a:rPr lang="en-US" sz="750" dirty="0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</a:t>
            </a:r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 err="1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맞춤형</a:t>
            </a:r>
            <a:r>
              <a:rPr lang="en-US" sz="750" dirty="0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답변을 추천해주는 것이 중요해요.</a:t>
            </a:r>
            <a:endParaRPr lang="en-US" sz="750" dirty="0"/>
          </a:p>
        </p:txBody>
      </p:sp>
      <p:sp>
        <p:nvSpPr>
          <p:cNvPr id="27" name="Text 21"/>
          <p:cNvSpPr/>
          <p:nvPr/>
        </p:nvSpPr>
        <p:spPr>
          <a:xfrm>
            <a:off x="4719638" y="1976438"/>
            <a:ext cx="923925" cy="1143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Solution 2</a:t>
            </a:r>
            <a:endParaRPr lang="en-US" sz="750" dirty="0"/>
          </a:p>
        </p:txBody>
      </p:sp>
      <p:sp>
        <p:nvSpPr>
          <p:cNvPr id="28" name="Text 22"/>
          <p:cNvSpPr/>
          <p:nvPr/>
        </p:nvSpPr>
        <p:spPr>
          <a:xfrm>
            <a:off x="4772025" y="2176463"/>
            <a:ext cx="1695450" cy="1381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080"/>
              </a:lnSpc>
              <a:buNone/>
            </a:pPr>
            <a:r>
              <a:rPr lang="en-US" sz="90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멘토와 커뮤니티 소통 기능</a:t>
            </a:r>
            <a:endParaRPr lang="en-US" sz="900" dirty="0"/>
          </a:p>
        </p:txBody>
      </p:sp>
      <p:sp>
        <p:nvSpPr>
          <p:cNvPr id="29" name="Text 23"/>
          <p:cNvSpPr/>
          <p:nvPr/>
        </p:nvSpPr>
        <p:spPr>
          <a:xfrm>
            <a:off x="4676775" y="2466975"/>
            <a:ext cx="2257425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신뢰도 높은 멘토와 </a:t>
            </a:r>
            <a:r>
              <a:rPr lang="en-US" sz="750" dirty="0" err="1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다양한</a:t>
            </a:r>
            <a:r>
              <a:rPr lang="en-US" sz="750" dirty="0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750" dirty="0" err="1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사용자들이</a:t>
            </a:r>
            <a:endParaRPr lang="en-US" sz="750" dirty="0">
              <a:solidFill>
                <a:srgbClr val="696969">
                  <a:alpha val="99000"/>
                </a:srgbClr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l">
              <a:lnSpc>
                <a:spcPts val="900"/>
              </a:lnSpc>
              <a:buNone/>
            </a:pPr>
            <a:r>
              <a:rPr lang="en-US" sz="750" dirty="0" err="1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진심</a:t>
            </a:r>
            <a:r>
              <a:rPr lang="en-US" sz="750" dirty="0">
                <a:solidFill>
                  <a:srgbClr val="696969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어린 공감과 실질적 해결책을 제안해줘요.</a:t>
            </a:r>
            <a:endParaRPr lang="en-US" sz="750" dirty="0"/>
          </a:p>
        </p:txBody>
      </p:sp>
      <p:sp>
        <p:nvSpPr>
          <p:cNvPr id="30" name="Text 24"/>
          <p:cNvSpPr/>
          <p:nvPr/>
        </p:nvSpPr>
        <p:spPr>
          <a:xfrm>
            <a:off x="2552700" y="3819525"/>
            <a:ext cx="4319588" cy="323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누구나 시간과 장소의 제약 없이, 쉽고 안전하게 고민을 나누고 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실질적인 공감과 해결책을 얻을 수 있는 온라인 상담 환경을 제공하는 것</a:t>
            </a:r>
            <a:endParaRPr lang="en-US" sz="1050" dirty="0"/>
          </a:p>
        </p:txBody>
      </p:sp>
      <p:sp>
        <p:nvSpPr>
          <p:cNvPr id="31" name="Text 25"/>
          <p:cNvSpPr/>
          <p:nvPr/>
        </p:nvSpPr>
        <p:spPr>
          <a:xfrm>
            <a:off x="4424363" y="3548063"/>
            <a:ext cx="757238" cy="1619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Goal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47624" y="76200"/>
            <a:ext cx="9096375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4" y="5067300"/>
            <a:ext cx="9096375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Shape 3"/>
          <p:cNvSpPr/>
          <p:nvPr/>
        </p:nvSpPr>
        <p:spPr>
          <a:xfrm>
            <a:off x="890588" y="1509713"/>
            <a:ext cx="7358063" cy="2181225"/>
          </a:xfrm>
          <a:prstGeom prst="roundRect">
            <a:avLst/>
          </a:prstGeom>
          <a:solidFill>
            <a:srgbClr val="E25F47"/>
          </a:solidFill>
          <a:ln/>
        </p:spPr>
      </p:sp>
      <p:sp>
        <p:nvSpPr>
          <p:cNvPr id="6" name="Shape 4"/>
          <p:cNvSpPr/>
          <p:nvPr/>
        </p:nvSpPr>
        <p:spPr>
          <a:xfrm>
            <a:off x="8791575" y="1519238"/>
            <a:ext cx="7358063" cy="2181225"/>
          </a:xfrm>
          <a:prstGeom prst="roundRect">
            <a:avLst/>
          </a:prstGeom>
          <a:noFill/>
          <a:ln/>
        </p:spPr>
      </p:sp>
      <p:sp>
        <p:nvSpPr>
          <p:cNvPr id="7" name="Shape 5"/>
          <p:cNvSpPr/>
          <p:nvPr/>
        </p:nvSpPr>
        <p:spPr>
          <a:xfrm>
            <a:off x="9267825" y="3124200"/>
            <a:ext cx="2886075" cy="476250"/>
          </a:xfrm>
          <a:prstGeom prst="roundRect">
            <a:avLst/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12487275" y="1590675"/>
            <a:ext cx="3295650" cy="485775"/>
          </a:xfrm>
          <a:prstGeom prst="roundRect">
            <a:avLst/>
          </a:prstGeom>
          <a:solidFill>
            <a:srgbClr val="FFFFFF"/>
          </a:solidFill>
          <a:ln/>
        </p:spPr>
      </p:sp>
      <p:sp>
        <p:nvSpPr>
          <p:cNvPr id="9" name="Shape 7"/>
          <p:cNvSpPr/>
          <p:nvPr/>
        </p:nvSpPr>
        <p:spPr>
          <a:xfrm>
            <a:off x="1366838" y="3114675"/>
            <a:ext cx="2762250" cy="476250"/>
          </a:xfrm>
          <a:prstGeom prst="roundRect">
            <a:avLst/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4819650" y="1581150"/>
            <a:ext cx="3062288" cy="485775"/>
          </a:xfrm>
          <a:prstGeom prst="roundRect">
            <a:avLst/>
          </a:prstGeom>
          <a:solidFill>
            <a:srgbClr val="FFFFFF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5" y="2171700"/>
            <a:ext cx="1019175" cy="1019175"/>
          </a:xfrm>
          <a:prstGeom prst="rect">
            <a:avLst/>
          </a:prstGeom>
        </p:spPr>
      </p:pic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888" y="2162175"/>
            <a:ext cx="1019175" cy="10191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619250" y="381000"/>
            <a:ext cx="1090613" cy="1619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PERSONA</a:t>
            </a:r>
            <a:endParaRPr lang="en-US" sz="1050" dirty="0"/>
          </a:p>
        </p:txBody>
      </p:sp>
      <p:sp>
        <p:nvSpPr>
          <p:cNvPr id="15" name="Text 10"/>
          <p:cNvSpPr/>
          <p:nvPr/>
        </p:nvSpPr>
        <p:spPr>
          <a:xfrm>
            <a:off x="1619250" y="638175"/>
            <a:ext cx="4691063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저희가 집중하고자 하는 대상이에요.</a:t>
            </a:r>
            <a:endParaRPr lang="en-US" sz="2250" dirty="0"/>
          </a:p>
        </p:txBody>
      </p:sp>
      <p:sp>
        <p:nvSpPr>
          <p:cNvPr id="16" name="Text 11"/>
          <p:cNvSpPr/>
          <p:nvPr/>
        </p:nvSpPr>
        <p:spPr>
          <a:xfrm>
            <a:off x="9529763" y="2243138"/>
            <a:ext cx="2833688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이준호 / 35살 / IT기업 과장</a:t>
            </a:r>
            <a:endParaRPr lang="en-US" sz="1650" dirty="0"/>
          </a:p>
        </p:txBody>
      </p:sp>
      <p:sp>
        <p:nvSpPr>
          <p:cNvPr id="17" name="Text 12"/>
          <p:cNvSpPr/>
          <p:nvPr/>
        </p:nvSpPr>
        <p:spPr>
          <a:xfrm>
            <a:off x="13058775" y="2286000"/>
            <a:ext cx="2638425" cy="723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일과: 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오전 8시 출근 → 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야근 평균 2시간 → 밤 11시 취침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수입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연봉 6,500만 원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디지털 습관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이동 시간에 음악 청취</a:t>
            </a:r>
            <a:endParaRPr lang="en-US" sz="1200" dirty="0"/>
          </a:p>
        </p:txBody>
      </p:sp>
      <p:sp>
        <p:nvSpPr>
          <p:cNvPr id="18" name="Text 13"/>
          <p:cNvSpPr/>
          <p:nvPr/>
        </p:nvSpPr>
        <p:spPr>
          <a:xfrm>
            <a:off x="9229725" y="2524125"/>
            <a:ext cx="3067050" cy="3619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지역: 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서울 강남구 (주말엔 인천 본가 방문)</a:t>
            </a:r>
            <a:endParaRPr lang="en-US" sz="1200" dirty="0"/>
          </a:p>
          <a:p>
            <a:pPr marL="0" indent="0" algn="r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성격: 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외강내유, 시간관리 철저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9401175" y="3262313"/>
            <a:ext cx="3119438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"결혼 3년 차인데 점점 대화가 줄어들어요"</a:t>
            </a:r>
            <a:endParaRPr lang="en-US" sz="1200" dirty="0"/>
          </a:p>
        </p:txBody>
      </p:sp>
      <p:sp>
        <p:nvSpPr>
          <p:cNvPr id="20" name="Text 15"/>
          <p:cNvSpPr/>
          <p:nvPr/>
        </p:nvSpPr>
        <p:spPr>
          <a:xfrm>
            <a:off x="12568238" y="1743075"/>
            <a:ext cx="3590925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"회사 심리상담 받으면 인사고과에 영향 있을까봐"</a:t>
            </a:r>
            <a:endParaRPr lang="en-US" sz="1200" dirty="0"/>
          </a:p>
        </p:txBody>
      </p:sp>
      <p:sp>
        <p:nvSpPr>
          <p:cNvPr id="21" name="Text 16"/>
          <p:cNvSpPr/>
          <p:nvPr/>
        </p:nvSpPr>
        <p:spPr>
          <a:xfrm>
            <a:off x="1462088" y="3252788"/>
            <a:ext cx="2933700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"친구들도 다 바쁜데 누구랑 털어놓지?"</a:t>
            </a:r>
            <a:endParaRPr lang="en-US" sz="1200" dirty="0"/>
          </a:p>
        </p:txBody>
      </p:sp>
      <p:sp>
        <p:nvSpPr>
          <p:cNvPr id="22" name="Text 17"/>
          <p:cNvSpPr/>
          <p:nvPr/>
        </p:nvSpPr>
        <p:spPr>
          <a:xfrm>
            <a:off x="4829175" y="1733550"/>
            <a:ext cx="3324225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“엄마는 공부만 물어봐… 진로 고민은 못해요"</a:t>
            </a:r>
            <a:endParaRPr lang="en-US" sz="1200" dirty="0"/>
          </a:p>
        </p:txBody>
      </p:sp>
      <p:sp>
        <p:nvSpPr>
          <p:cNvPr id="23" name="Text 18"/>
          <p:cNvSpPr/>
          <p:nvPr/>
        </p:nvSpPr>
        <p:spPr>
          <a:xfrm>
            <a:off x="2069307" y="2233613"/>
            <a:ext cx="2205037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65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김민지 / 18살 / 학생</a:t>
            </a:r>
            <a:endParaRPr lang="en-US" sz="1650" dirty="0"/>
          </a:p>
        </p:txBody>
      </p:sp>
      <p:sp>
        <p:nvSpPr>
          <p:cNvPr id="24" name="Text 19"/>
          <p:cNvSpPr/>
          <p:nvPr/>
        </p:nvSpPr>
        <p:spPr>
          <a:xfrm>
            <a:off x="5157788" y="2276475"/>
            <a:ext cx="3181350" cy="723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일과</a:t>
            </a:r>
            <a:r>
              <a:rPr lang="en-US" sz="120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오전 7시 등교 → 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야간자율학습 → 새벽 1시 취침 (주 5일)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수입</a:t>
            </a:r>
            <a:r>
              <a:rPr lang="en-US" sz="120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월 용돈 10만 원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디지털 습관</a:t>
            </a:r>
            <a:r>
              <a:rPr lang="en-US" sz="120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하루 6시간 이상 스마트폰 사용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1231107" y="2514600"/>
            <a:ext cx="2833688" cy="3619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지역</a:t>
            </a:r>
            <a:r>
              <a:rPr lang="en-US" sz="120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경북 고령군 (상담센터 0개 지역)</a:t>
            </a:r>
            <a:endParaRPr lang="en-US" sz="1200" dirty="0"/>
          </a:p>
          <a:p>
            <a:pPr marL="0" indent="0" algn="r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성격</a:t>
            </a:r>
            <a:r>
              <a:rPr lang="en-US" sz="120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내성적, SNS활동 많음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"/>
          <p:cNvSpPr/>
          <p:nvPr/>
        </p:nvSpPr>
        <p:spPr>
          <a:xfrm>
            <a:off x="-53340" y="76200"/>
            <a:ext cx="9149715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53340" y="5067300"/>
            <a:ext cx="9149715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-7034212" y="1509713"/>
            <a:ext cx="7358063" cy="2181225"/>
          </a:xfrm>
          <a:prstGeom prst="roundRect">
            <a:avLst/>
          </a:prstGeom>
          <a:noFill/>
          <a:ln/>
        </p:spPr>
      </p:sp>
      <p:sp>
        <p:nvSpPr>
          <p:cNvPr id="6" name="Shape 4"/>
          <p:cNvSpPr/>
          <p:nvPr/>
        </p:nvSpPr>
        <p:spPr>
          <a:xfrm>
            <a:off x="890588" y="1519238"/>
            <a:ext cx="7358063" cy="2181225"/>
          </a:xfrm>
          <a:prstGeom prst="roundRect">
            <a:avLst/>
          </a:prstGeom>
          <a:solidFill>
            <a:srgbClr val="E6E6E6"/>
          </a:solidFill>
          <a:ln/>
        </p:spPr>
      </p:sp>
      <p:sp>
        <p:nvSpPr>
          <p:cNvPr id="7" name="Shape 5"/>
          <p:cNvSpPr/>
          <p:nvPr/>
        </p:nvSpPr>
        <p:spPr>
          <a:xfrm>
            <a:off x="1366838" y="3124200"/>
            <a:ext cx="2886075" cy="476250"/>
          </a:xfrm>
          <a:prstGeom prst="roundRect">
            <a:avLst/>
          </a:prstGeom>
          <a:solidFill>
            <a:srgbClr val="FFFFFF"/>
          </a:solidFill>
          <a:ln/>
        </p:spPr>
      </p:sp>
      <p:sp>
        <p:nvSpPr>
          <p:cNvPr id="8" name="Shape 6"/>
          <p:cNvSpPr/>
          <p:nvPr/>
        </p:nvSpPr>
        <p:spPr>
          <a:xfrm>
            <a:off x="4586288" y="1590675"/>
            <a:ext cx="3295650" cy="485775"/>
          </a:xfrm>
          <a:prstGeom prst="roundRect">
            <a:avLst/>
          </a:prstGeom>
          <a:solidFill>
            <a:srgbClr val="FFFFF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888" y="2171700"/>
            <a:ext cx="1019175" cy="101917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366838" y="2243138"/>
            <a:ext cx="2833688" cy="2524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이준호 / 35살 / IT기업 과장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5157788" y="2286000"/>
            <a:ext cx="2638425" cy="723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일과: 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오전 8시 출근 → 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야근 평균 2시간 → 밤 11시 취침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수입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연봉 6,500만 원</a:t>
            </a:r>
            <a:endParaRPr lang="en-US" sz="1200" dirty="0"/>
          </a:p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디지털 습관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: 이동 시간에 음악 청취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985838" y="2524125"/>
            <a:ext cx="3067050" cy="3619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지역: 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서울 강남구 (주말엔 인천 본가 방문)</a:t>
            </a:r>
            <a:endParaRPr lang="en-US" sz="1200" dirty="0"/>
          </a:p>
          <a:p>
            <a:pPr marL="0" indent="0" algn="r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성격: </a:t>
            </a: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외강내유, 시간관리 철저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1443037" y="3262313"/>
            <a:ext cx="3119438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"결혼 3년 차인데 점점 대화가 줄어들어요"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4619626" y="1743075"/>
            <a:ext cx="3590925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"회사 심리상담 받으면 인사고과에 영향 있을까봐"</a:t>
            </a:r>
            <a:endParaRPr lang="en-US" sz="1200" dirty="0"/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Shape 6"/>
          <p:cNvSpPr/>
          <p:nvPr/>
        </p:nvSpPr>
        <p:spPr>
          <a:xfrm>
            <a:off x="6786563" y="1824038"/>
            <a:ext cx="1562100" cy="976312"/>
          </a:xfrm>
          <a:prstGeom prst="roundRect">
            <a:avLst/>
          </a:prstGeom>
          <a:solidFill>
            <a:srgbClr val="FDFDFD"/>
          </a:solidFill>
          <a:ln w="12700">
            <a:solidFill>
              <a:srgbClr val="E6E6E6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890588" y="1824038"/>
            <a:ext cx="1562100" cy="976312"/>
          </a:xfrm>
          <a:prstGeom prst="roundRect">
            <a:avLst/>
          </a:prstGeom>
          <a:solidFill>
            <a:srgbClr val="FDFDFD"/>
          </a:solidFill>
          <a:ln w="12700">
            <a:solidFill>
              <a:srgbClr val="E25F47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2647950" y="1824038"/>
            <a:ext cx="1562100" cy="976312"/>
          </a:xfrm>
          <a:prstGeom prst="roundRect">
            <a:avLst/>
          </a:prstGeom>
          <a:solidFill>
            <a:srgbClr val="FDFDFD"/>
          </a:solidFill>
          <a:ln w="12700">
            <a:solidFill>
              <a:srgbClr val="E25F47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4929188" y="1824038"/>
            <a:ext cx="1562100" cy="976312"/>
          </a:xfrm>
          <a:prstGeom prst="roundRect">
            <a:avLst/>
          </a:prstGeom>
          <a:solidFill>
            <a:srgbClr val="FDFDFD"/>
          </a:solidFill>
          <a:ln w="12700">
            <a:solidFill>
              <a:srgbClr val="E6E6E6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548563" y="2776538"/>
            <a:ext cx="38100" cy="381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 rot="5400000">
            <a:off x="7184708" y="3176588"/>
            <a:ext cx="762000" cy="0"/>
          </a:xfrm>
          <a:prstGeom prst="line">
            <a:avLst/>
          </a:prstGeom>
          <a:solidFill>
            <a:srgbClr val="E25F47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6786563" y="3557588"/>
            <a:ext cx="1562100" cy="976312"/>
          </a:xfrm>
          <a:prstGeom prst="roundRect">
            <a:avLst/>
          </a:prstGeom>
          <a:solidFill>
            <a:srgbClr val="E6E6E6"/>
          </a:solidFill>
          <a:ln w="12700">
            <a:solidFill>
              <a:srgbClr val="E6E6E6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691188" y="2776538"/>
            <a:ext cx="38100" cy="381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 rot="5400000">
            <a:off x="5324475" y="3176588"/>
            <a:ext cx="762000" cy="0"/>
          </a:xfrm>
          <a:prstGeom prst="line">
            <a:avLst/>
          </a:prstGeom>
          <a:solidFill>
            <a:srgbClr val="E25F47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4929188" y="3557588"/>
            <a:ext cx="1562100" cy="976312"/>
          </a:xfrm>
          <a:prstGeom prst="roundRect">
            <a:avLst/>
          </a:prstGeom>
          <a:solidFill>
            <a:srgbClr val="E6E6E6"/>
          </a:solidFill>
          <a:ln w="12700">
            <a:solidFill>
              <a:srgbClr val="E6E6E6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3409950" y="2776538"/>
            <a:ext cx="38100" cy="38100"/>
          </a:xfrm>
          <a:prstGeom prst="ellipse">
            <a:avLst/>
          </a:prstGeom>
          <a:solidFill>
            <a:srgbClr val="E25F47"/>
          </a:solidFill>
          <a:ln w="12700">
            <a:solidFill>
              <a:srgbClr val="E25F47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 rot="5400000">
            <a:off x="3046095" y="3176588"/>
            <a:ext cx="762000" cy="0"/>
          </a:xfrm>
          <a:prstGeom prst="line">
            <a:avLst/>
          </a:prstGeom>
          <a:solidFill>
            <a:srgbClr val="E25F47"/>
          </a:solidFill>
          <a:ln w="25400">
            <a:solidFill>
              <a:srgbClr val="E25F47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2647950" y="3557588"/>
            <a:ext cx="1562100" cy="976312"/>
          </a:xfrm>
          <a:prstGeom prst="roundRect">
            <a:avLst/>
          </a:prstGeom>
          <a:solidFill>
            <a:srgbClr val="E25F47"/>
          </a:solidFill>
          <a:ln w="12700">
            <a:solidFill>
              <a:srgbClr val="E25F47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1652588" y="2776538"/>
            <a:ext cx="38100" cy="38100"/>
          </a:xfrm>
          <a:prstGeom prst="ellipse">
            <a:avLst/>
          </a:prstGeom>
          <a:solidFill>
            <a:srgbClr val="E25F47"/>
          </a:solidFill>
          <a:ln w="12700">
            <a:solidFill>
              <a:srgbClr val="E25F47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 rot="5400000">
            <a:off x="1288733" y="3176588"/>
            <a:ext cx="762000" cy="0"/>
          </a:xfrm>
          <a:prstGeom prst="line">
            <a:avLst/>
          </a:prstGeom>
          <a:solidFill>
            <a:srgbClr val="E25F47"/>
          </a:solidFill>
          <a:ln w="25400">
            <a:solidFill>
              <a:srgbClr val="E25F47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890588" y="3557588"/>
            <a:ext cx="1562100" cy="976312"/>
          </a:xfrm>
          <a:prstGeom prst="roundRect">
            <a:avLst/>
          </a:prstGeom>
          <a:solidFill>
            <a:srgbClr val="E25F47"/>
          </a:solidFill>
          <a:ln w="12700">
            <a:solidFill>
              <a:srgbClr val="E25F47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4229100" y="581025"/>
            <a:ext cx="1147763" cy="1619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SOLUTION</a:t>
            </a:r>
            <a:endParaRPr lang="en-US" sz="1050" dirty="0"/>
          </a:p>
        </p:txBody>
      </p:sp>
      <p:sp>
        <p:nvSpPr>
          <p:cNvPr id="23" name="Text 20"/>
          <p:cNvSpPr/>
          <p:nvPr/>
        </p:nvSpPr>
        <p:spPr>
          <a:xfrm>
            <a:off x="3190875" y="838200"/>
            <a:ext cx="3219450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이렇게 해결하려고 해요</a:t>
            </a:r>
            <a:endParaRPr lang="en-US" sz="2250" dirty="0"/>
          </a:p>
        </p:txBody>
      </p:sp>
      <p:sp>
        <p:nvSpPr>
          <p:cNvPr id="24" name="Text 21"/>
          <p:cNvSpPr/>
          <p:nvPr/>
        </p:nvSpPr>
        <p:spPr>
          <a:xfrm>
            <a:off x="4338638" y="1495425"/>
            <a:ext cx="923925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Needs</a:t>
            </a:r>
            <a:endParaRPr lang="en-US" sz="1200" dirty="0"/>
          </a:p>
        </p:txBody>
      </p:sp>
      <p:sp>
        <p:nvSpPr>
          <p:cNvPr id="25" name="Text 22"/>
          <p:cNvSpPr/>
          <p:nvPr/>
        </p:nvSpPr>
        <p:spPr>
          <a:xfrm>
            <a:off x="4210050" y="3219450"/>
            <a:ext cx="1176338" cy="1809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E25F47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Solutions</a:t>
            </a:r>
            <a:endParaRPr lang="en-US" sz="1200" dirty="0"/>
          </a:p>
        </p:txBody>
      </p:sp>
      <p:sp>
        <p:nvSpPr>
          <p:cNvPr id="26" name="Text 23"/>
          <p:cNvSpPr/>
          <p:nvPr/>
        </p:nvSpPr>
        <p:spPr>
          <a:xfrm>
            <a:off x="6765131" y="3881438"/>
            <a:ext cx="1604963" cy="323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상담 응답 시간 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2분 이내로 답변 제공</a:t>
            </a:r>
            <a:endParaRPr lang="en-US" sz="1050" dirty="0"/>
          </a:p>
        </p:txBody>
      </p:sp>
      <p:sp>
        <p:nvSpPr>
          <p:cNvPr id="27" name="Text 24"/>
          <p:cNvSpPr/>
          <p:nvPr/>
        </p:nvSpPr>
        <p:spPr>
          <a:xfrm>
            <a:off x="6686550" y="2147888"/>
            <a:ext cx="1743075" cy="323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시간 효율성 중시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(통근 시간에 빠른 상담)</a:t>
            </a:r>
            <a:endParaRPr lang="en-US" sz="1050" dirty="0"/>
          </a:p>
        </p:txBody>
      </p:sp>
      <p:sp>
        <p:nvSpPr>
          <p:cNvPr id="28" name="Text 25"/>
          <p:cNvSpPr/>
          <p:nvPr/>
        </p:nvSpPr>
        <p:spPr>
          <a:xfrm>
            <a:off x="4936330" y="3962400"/>
            <a:ext cx="1528763" cy="1619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멘토 매칭 기능 제공</a:t>
            </a:r>
            <a:endParaRPr lang="en-US" sz="1050" dirty="0"/>
          </a:p>
        </p:txBody>
      </p:sp>
      <p:sp>
        <p:nvSpPr>
          <p:cNvPr id="29" name="Text 26"/>
          <p:cNvSpPr/>
          <p:nvPr/>
        </p:nvSpPr>
        <p:spPr>
          <a:xfrm>
            <a:off x="4812506" y="2147888"/>
            <a:ext cx="1776413" cy="323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전문성 있는 솔루션 요구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(경력 관리 등)</a:t>
            </a:r>
            <a:endParaRPr lang="en-US" sz="1050" dirty="0"/>
          </a:p>
        </p:txBody>
      </p:sp>
      <p:sp>
        <p:nvSpPr>
          <p:cNvPr id="30" name="Text 27"/>
          <p:cNvSpPr/>
          <p:nvPr/>
        </p:nvSpPr>
        <p:spPr>
          <a:xfrm>
            <a:off x="2655093" y="3962400"/>
            <a:ext cx="1528763" cy="1619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AI 상담사 답변 제공</a:t>
            </a:r>
            <a:endParaRPr lang="en-US" sz="1050" dirty="0"/>
          </a:p>
        </p:txBody>
      </p:sp>
      <p:sp>
        <p:nvSpPr>
          <p:cNvPr id="31" name="Text 28"/>
          <p:cNvSpPr/>
          <p:nvPr/>
        </p:nvSpPr>
        <p:spPr>
          <a:xfrm>
            <a:off x="2576513" y="2147888"/>
            <a:ext cx="1714500" cy="323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즉각적인 공감 필요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(시험 스트레스 해소용)</a:t>
            </a:r>
            <a:endParaRPr lang="en-US" sz="1050" dirty="0"/>
          </a:p>
        </p:txBody>
      </p:sp>
      <p:sp>
        <p:nvSpPr>
          <p:cNvPr id="32" name="Text 29"/>
          <p:cNvSpPr/>
          <p:nvPr/>
        </p:nvSpPr>
        <p:spPr>
          <a:xfrm>
            <a:off x="1050132" y="3881438"/>
            <a:ext cx="1223962" cy="323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익명 커뮤니티</a:t>
            </a:r>
            <a:endParaRPr lang="en-US" sz="1050" dirty="0"/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FDFDFD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서비스 제공</a:t>
            </a:r>
            <a:endParaRPr lang="en-US" sz="1050" dirty="0"/>
          </a:p>
        </p:txBody>
      </p:sp>
      <p:sp>
        <p:nvSpPr>
          <p:cNvPr id="33" name="Text 30"/>
          <p:cNvSpPr/>
          <p:nvPr/>
        </p:nvSpPr>
        <p:spPr>
          <a:xfrm>
            <a:off x="859631" y="2147888"/>
            <a:ext cx="1624013" cy="3238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익명성 </a:t>
            </a:r>
            <a:r>
              <a:rPr lang="en-US" sz="105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보장이</a:t>
            </a: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050" dirty="0" err="1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절실함</a:t>
            </a:r>
            <a:endParaRPr lang="en-US" sz="1050" dirty="0">
              <a:solidFill>
                <a:srgbClr val="000000">
                  <a:alpha val="99000"/>
                </a:srgbClr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0" indent="0" algn="ctr">
              <a:lnSpc>
                <a:spcPts val="1260"/>
              </a:lnSpc>
              <a:buNone/>
            </a:pPr>
            <a:r>
              <a:rPr lang="en-US" sz="1050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(왕따 우려)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9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AEAEA">
              <a:alpha val="50000"/>
            </a:srgbClr>
          </a:solidFill>
          <a:ln/>
        </p:spPr>
      </p:sp>
      <p:sp>
        <p:nvSpPr>
          <p:cNvPr id="3" name="Shape 1"/>
          <p:cNvSpPr/>
          <p:nvPr/>
        </p:nvSpPr>
        <p:spPr>
          <a:xfrm>
            <a:off x="47625" y="762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7625" y="5067300"/>
            <a:ext cx="9048750" cy="0"/>
          </a:xfrm>
          <a:prstGeom prst="line">
            <a:avLst/>
          </a:prstGeom>
          <a:noFill/>
          <a:ln w="50800">
            <a:solidFill>
              <a:srgbClr val="E25F47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0" y="2133600"/>
            <a:ext cx="609600" cy="60960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613" y="1343025"/>
            <a:ext cx="609600" cy="609600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8" y="2005013"/>
            <a:ext cx="609600" cy="609600"/>
          </a:xfrm>
          <a:prstGeom prst="rect">
            <a:avLst/>
          </a:prstGeom>
        </p:spPr>
      </p:pic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50" y="2128838"/>
            <a:ext cx="1752600" cy="397073"/>
          </a:xfrm>
          <a:prstGeom prst="rect">
            <a:avLst/>
          </a:prstGeom>
        </p:spPr>
      </p:pic>
      <p:pic>
        <p:nvPicPr>
          <p:cNvPr id="10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2133600"/>
            <a:ext cx="609600" cy="609600"/>
          </a:xfrm>
          <a:prstGeom prst="rect">
            <a:avLst/>
          </a:prstGeom>
        </p:spPr>
      </p:pic>
      <p:pic>
        <p:nvPicPr>
          <p:cNvPr id="11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3119438"/>
            <a:ext cx="609600" cy="609600"/>
          </a:xfrm>
          <a:prstGeom prst="rect">
            <a:avLst/>
          </a:prstGeom>
        </p:spPr>
      </p:pic>
      <p:pic>
        <p:nvPicPr>
          <p:cNvPr id="12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150" y="3119438"/>
            <a:ext cx="609600" cy="609600"/>
          </a:xfrm>
          <a:prstGeom prst="rect">
            <a:avLst/>
          </a:prstGeom>
        </p:spPr>
      </p:pic>
      <p:sp>
        <p:nvSpPr>
          <p:cNvPr id="13" name="Text 3"/>
          <p:cNvSpPr/>
          <p:nvPr/>
        </p:nvSpPr>
        <p:spPr>
          <a:xfrm>
            <a:off x="4014788" y="609600"/>
            <a:ext cx="1576388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배포 과정</a:t>
            </a:r>
            <a:endParaRPr lang="en-US" sz="2250" dirty="0"/>
          </a:p>
        </p:txBody>
      </p:sp>
      <p:sp>
        <p:nvSpPr>
          <p:cNvPr id="14" name="Text 4"/>
          <p:cNvSpPr/>
          <p:nvPr/>
        </p:nvSpPr>
        <p:spPr>
          <a:xfrm>
            <a:off x="1543050" y="1414463"/>
            <a:ext cx="1747838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Frontend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6391275" y="1414463"/>
            <a:ext cx="1671638" cy="3429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000000">
                    <a:alpha val="99000"/>
                  </a:srgbClr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Backend</a:t>
            </a:r>
            <a:endParaRPr lang="en-US" sz="2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595</Words>
  <Application>Microsoft Office PowerPoint</Application>
  <PresentationFormat>On-screen Show (16:9)</PresentationFormat>
  <Paragraphs>126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Noto Sans KR</vt:lpstr>
      <vt:lpstr>맑은 고딕</vt:lpstr>
      <vt:lpstr>Pretendard Variable</vt:lpstr>
      <vt:lpstr>Calibri</vt:lpstr>
      <vt:lpstr>Arial</vt:lpstr>
      <vt:lpstr>HSBombaram 2.1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Dohyeon Choi</cp:lastModifiedBy>
  <cp:revision>8</cp:revision>
  <dcterms:created xsi:type="dcterms:W3CDTF">2025-06-10T22:09:01Z</dcterms:created>
  <dcterms:modified xsi:type="dcterms:W3CDTF">2025-06-10T22:42:02Z</dcterms:modified>
</cp:coreProperties>
</file>