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0" r:id="rId2"/>
    <p:sldMasterId id="2147483716" r:id="rId3"/>
    <p:sldMasterId id="2147483732" r:id="rId4"/>
    <p:sldMasterId id="2147483772" r:id="rId5"/>
  </p:sldMasterIdLst>
  <p:notesMasterIdLst>
    <p:notesMasterId r:id="rId17"/>
  </p:notesMasterIdLst>
  <p:sldIdLst>
    <p:sldId id="256" r:id="rId6"/>
    <p:sldId id="267" r:id="rId7"/>
    <p:sldId id="275" r:id="rId8"/>
    <p:sldId id="276" r:id="rId9"/>
    <p:sldId id="277" r:id="rId10"/>
    <p:sldId id="269" r:id="rId11"/>
    <p:sldId id="270" r:id="rId12"/>
    <p:sldId id="271" r:id="rId13"/>
    <p:sldId id="273" r:id="rId14"/>
    <p:sldId id="27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/>
    <p:restoredTop sz="80063"/>
  </p:normalViewPr>
  <p:slideViewPr>
    <p:cSldViewPr snapToGrid="0" snapToObjects="1">
      <p:cViewPr>
        <p:scale>
          <a:sx n="75" d="100"/>
          <a:sy n="75" d="100"/>
        </p:scale>
        <p:origin x="86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6FBB-8091-EB44-AE19-D84D2F15F2C2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76F31-D2FE-3E4B-B284-5BE198587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deck is</a:t>
            </a:r>
            <a:r>
              <a:rPr lang="en-US" baseline="0" dirty="0" smtClean="0"/>
              <a:t> designed to accompany Chapter 2 of Algorithm Design by Kleinberg and </a:t>
            </a:r>
            <a:r>
              <a:rPr lang="en-US" baseline="0" dirty="0" err="1" smtClean="0"/>
              <a:t>Tardos</a:t>
            </a:r>
            <a:r>
              <a:rPr lang="en-US" baseline="0" dirty="0" smtClean="0"/>
              <a:t>.  Assuming class discussion and brainstorming, it should take about 30-40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6F31-D2FE-3E4B-B284-5BE198587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6F31-D2FE-3E4B-B284-5BE198587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76F31-D2FE-3E4B-B284-5BE1985878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133725"/>
            <a:ext cx="6858000" cy="1189604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600575"/>
            <a:ext cx="6858000" cy="103822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59604A-DDD4-4BE5-9F0F-C50D317D165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399" y="2910840"/>
            <a:ext cx="7305675" cy="153733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524375"/>
            <a:ext cx="7315200" cy="111442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2910840"/>
            <a:ext cx="228600" cy="153733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524376"/>
            <a:ext cx="228600" cy="111442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133725"/>
            <a:ext cx="6858000" cy="1189604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600575"/>
            <a:ext cx="6858000" cy="103822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59604A-DDD4-4BE5-9F0F-C50D317D165F}" type="slidenum">
              <a:rPr smtClean="0"/>
              <a:pPr/>
              <a:t>‹#›</a:t>
            </a:fld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14399" y="2910840"/>
            <a:ext cx="7305675" cy="153733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524375"/>
            <a:ext cx="7315200" cy="111442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2910840"/>
            <a:ext cx="228600" cy="153733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524376"/>
            <a:ext cx="228600" cy="111442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285875"/>
            <a:ext cx="8229600" cy="2752725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4648200" y="42672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1"/>
          </p:nvPr>
        </p:nvSpPr>
        <p:spPr>
          <a:xfrm>
            <a:off x="4648200" y="21336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Bookman Old Style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133725"/>
            <a:ext cx="6858000" cy="1189604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600575"/>
            <a:ext cx="6858000" cy="103822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59604A-DDD4-4BE5-9F0F-C50D317D165F}" type="slidenum">
              <a:rPr smtClean="0"/>
              <a:pPr/>
              <a:t>‹#›</a:t>
            </a:fld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914399" y="2910840"/>
            <a:ext cx="7305675" cy="153733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4524375"/>
            <a:ext cx="7315200" cy="111442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2910840"/>
            <a:ext cx="228600" cy="153733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4524376"/>
            <a:ext cx="228600" cy="1114424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285875"/>
            <a:ext cx="8229600" cy="2752725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4648200" y="42672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1"/>
          </p:nvPr>
        </p:nvSpPr>
        <p:spPr>
          <a:xfrm>
            <a:off x="4648200" y="21336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45463E-6609-D04C-BD47-626AD45574A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Bookman Old Style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911475"/>
            <a:ext cx="7305675" cy="15367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524375"/>
            <a:ext cx="7315200" cy="111442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911475"/>
            <a:ext cx="228600" cy="15367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524375"/>
            <a:ext cx="228600" cy="111442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133725"/>
            <a:ext cx="6858000" cy="1189604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600575"/>
            <a:ext cx="6858000" cy="1038225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DDA8443-112C-DC47-8DEB-F397C9C392D0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CBBC-C31C-ED4D-BFBC-1E988B70CDAE}" type="slidenum">
              <a:rPr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31833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1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233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001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1CAF-D72A-0647-AA5F-441EC4E960C1}" type="datetime1">
              <a:rPr lang="en-US">
                <a:solidFill>
                  <a:srgbClr val="DDE9EC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FEAC-650E-D944-84AB-2CB2C75AFD3B}" type="slidenum">
              <a:rPr lang="en-US">
                <a:solidFill>
                  <a:srgbClr val="DDE9EC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0902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3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6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8229600" cy="685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285875"/>
            <a:ext cx="8229600" cy="2752725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52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636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4648200" y="42672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1"/>
          </p:nvPr>
        </p:nvSpPr>
        <p:spPr>
          <a:xfrm>
            <a:off x="4648200" y="21336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04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4CCB-DDEC-0245-948E-1E07F2E25B55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07AB-CE14-2D4E-BA79-E4C79B39071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70960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34D0-D86F-3145-B9D3-077C1AD9C836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1A5D-0A83-2F49-9F7E-B834C1A31F04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64730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B9E7-1B7E-0E45-B421-250B0FFC4F99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4D32-3C4A-894D-951D-593C612D3619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38805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26DA-3FC4-4D40-8FA8-68FF2E5F5D24}" type="datetime1">
              <a:rPr lang="en-US">
                <a:solidFill>
                  <a:srgbClr val="DDE9EC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33C5-B8FC-134E-ABD7-942EC5476E28}" type="slidenum">
              <a:rPr lang="en-US">
                <a:solidFill>
                  <a:srgbClr val="DDE9EC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17434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C08B-A45E-A84B-AE57-41AECBFBE6E2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5A86-CA91-A949-9486-2FE3D856119D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1248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EA28-8686-274A-8021-1804E3F990E4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C886-B603-094C-8A04-8308D07EC38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53226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F8AC-1011-354B-A0B3-7D7CFBB52F90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8C69A-5665-A540-BCFB-3EBF2F5FE4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44B-7162-D341-9518-347C52B8B34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8A2C-20EF-264D-8939-FD8702E99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DDE9EC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DDE9EC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5181600"/>
            <a:ext cx="4038600" cy="990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457200" y="1285875"/>
            <a:ext cx="8229600" cy="2752725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2304-A74D-3E4D-A047-65F4DFB3E5FE}" type="datetimeFigureOut">
              <a:rPr lang="en-US" smtClean="0">
                <a:solidFill>
                  <a:srgbClr val="464653"/>
                </a:solidFill>
                <a:latin typeface="Gill Sans MT"/>
              </a:rPr>
              <a:pPr/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463E-6609-D04C-BD47-626AD45574AF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1285875"/>
            <a:ext cx="4038600" cy="685800"/>
          </a:xfrm>
          <a:noFill/>
          <a:ln w="12700">
            <a:solidFill>
              <a:schemeClr val="accent1"/>
            </a:solidFill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8229600" cy="685800"/>
          </a:xfrm>
          <a:noFill/>
          <a:ln>
            <a:noFill/>
          </a:ln>
        </p:spPr>
        <p:txBody>
          <a:bodyPr lIns="9144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4648200" y="42672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1"/>
          </p:nvPr>
        </p:nvSpPr>
        <p:spPr>
          <a:xfrm>
            <a:off x="4648200" y="2133600"/>
            <a:ext cx="4038600" cy="1905000"/>
          </a:xfrm>
          <a:ln w="12700" cap="flat" cmpd="sng" algn="ctr">
            <a:solidFill>
              <a:srgbClr val="9FB8C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13E44B-7162-D341-9518-347C52B8B34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8A2C-20EF-264D-8939-FD8702E99A3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fld id="{07052304-A74D-3E4D-A047-65F4DFB3E5FE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fld id="{4045463E-6609-D04C-BD47-626AD4557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Bookman Old Style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Bookman Old Style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Bookman Old Style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Bookman Old Style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Bookman Old Style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fld id="{07052304-A74D-3E4D-A047-65F4DFB3E5FE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ookman Old Style"/>
              </a:defRPr>
            </a:lvl1pPr>
          </a:lstStyle>
          <a:p>
            <a:fld id="{4045463E-6609-D04C-BD47-626AD45574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Bookman Old Style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ookman Old Styl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Bookman Old Style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Bookman Old Style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Bookman Old Style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Bookman Old Style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Bookman Old Style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723E35-DF14-2F4B-A12A-071ECEC79597}" type="datetime1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11/20/19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6149FF-F55A-754B-954C-AE39711F7BA8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175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-106" charset="2"/>
        <a:buChar char=""/>
        <a:defRPr sz="26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-106" charset="2"/>
        <a:buChar char=""/>
        <a:defRPr sz="2300" kern="1200">
          <a:solidFill>
            <a:schemeClr val="tx2"/>
          </a:solidFill>
          <a:latin typeface="+mj-lt"/>
          <a:ea typeface="ＭＳ Ｐゴシック" pitchFamily="-106" charset="-128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-106" charset="2"/>
        <a:buChar char=""/>
        <a:defRPr sz="2000" kern="1200">
          <a:solidFill>
            <a:schemeClr val="tx1"/>
          </a:solidFill>
          <a:latin typeface="+mj-lt"/>
          <a:ea typeface="ＭＳ Ｐゴシック" pitchFamily="-106" charset="-128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-106" charset="2"/>
        <a:buChar char=""/>
        <a:defRPr sz="2000" kern="1200">
          <a:solidFill>
            <a:schemeClr val="tx1"/>
          </a:solidFill>
          <a:latin typeface="+mj-lt"/>
          <a:ea typeface="ＭＳ Ｐゴシック" pitchFamily="-106" charset="-128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-106" charset="2"/>
        <a:buChar char=""/>
        <a:defRPr sz="1600" kern="1200">
          <a:solidFill>
            <a:schemeClr val="tx1"/>
          </a:solidFill>
          <a:latin typeface="+mj-lt"/>
          <a:ea typeface="ＭＳ Ｐゴシック" pitchFamily="-106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E44B-7162-D341-9518-347C52B8B345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8A2C-20EF-264D-8939-FD8702E9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submarinecablemap.com/" TargetMode="External"/><Relationship Id="rId5" Type="http://schemas.openxmlformats.org/officeDocument/2006/relationships/hyperlink" Target="http://www.cc.com/video-clips/uo1ore/the-daily-show-with-jon-stewart-headlines---internet" TargetMode="External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popsci.com/scitech/article/2009-03/who-protects-intrnet/" TargetMode="External"/><Relationship Id="rId6" Type="http://schemas.openxmlformats.org/officeDocument/2006/relationships/image" Target="../media/image4.tiff"/><Relationship Id="rId7" Type="http://schemas.openxmlformats.org/officeDocument/2006/relationships/hyperlink" Target="https://www.soyacincau.com/2017/09/04/several-undersea-cables-are-damage-and-you-might-experience-minimal-slowdown/" TargetMode="External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www.theatlantic.com/technology/archive/2015/12/there-are-no-clean-clouds/420744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263" y="1122363"/>
            <a:ext cx="8069179" cy="2387600"/>
          </a:xfrm>
        </p:spPr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Complexity Beyond 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34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Summary: how to find the CO</a:t>
            </a:r>
            <a:r>
              <a:rPr lang="en-US" baseline="-25000" dirty="0" smtClean="0"/>
              <a:t>2</a:t>
            </a:r>
            <a:r>
              <a:rPr lang="en-US" dirty="0" smtClean="0"/>
              <a:t> emissions of your algorithm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energy consumption of the algorithm (kilowatt hours) by determining: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power used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time taken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location and use that to find the energy grid mix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energy grid mix and CO</a:t>
            </a:r>
            <a:r>
              <a:rPr lang="en-US" baseline="-25000" dirty="0" smtClean="0"/>
              <a:t>2</a:t>
            </a:r>
            <a:r>
              <a:rPr lang="en-US" dirty="0" smtClean="0"/>
              <a:t> emissions formulas to determine the CO</a:t>
            </a:r>
            <a:r>
              <a:rPr lang="en-US" baseline="-25000" dirty="0" smtClean="0"/>
              <a:t>2</a:t>
            </a:r>
            <a:r>
              <a:rPr lang="en-US" dirty="0" smtClean="0"/>
              <a:t> emissions for your algorithm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4969" y="629660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Jon Wilson in Environmental Studies </a:t>
            </a:r>
            <a:r>
              <a:rPr lang="en-US" smtClean="0"/>
              <a:t>at Haverford!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36360" y="72190"/>
            <a:ext cx="4355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Energy “Complexity”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098022"/>
          </a:xfrm>
        </p:spPr>
        <p:txBody>
          <a:bodyPr/>
          <a:lstStyle/>
          <a:p>
            <a:r>
              <a:rPr lang="en-US" dirty="0" smtClean="0"/>
              <a:t>Quantifying environmental impact</a:t>
            </a:r>
            <a:br>
              <a:rPr lang="en-US" dirty="0" smtClean="0"/>
            </a:br>
            <a:r>
              <a:rPr lang="en-US" sz="2800" dirty="0" smtClean="0"/>
              <a:t>focusing on individual computer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6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Can we analyze the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 based on the algorithm alone?</a:t>
            </a:r>
          </a:p>
          <a:p>
            <a:r>
              <a:rPr lang="en-US" sz="2400" dirty="0" smtClean="0"/>
              <a:t>Good news: in many cases it correlates with the usual notion of computational complexity!  Useful when comparing two algorithms in terms of energy usage.</a:t>
            </a:r>
            <a:endParaRPr lang="en-US" dirty="0" smtClean="0"/>
          </a:p>
          <a:p>
            <a:r>
              <a:rPr lang="en-US" sz="2400" dirty="0" smtClean="0"/>
              <a:t>Caveats: these factors may also matter</a:t>
            </a:r>
          </a:p>
          <a:p>
            <a:pPr marL="593725" lvl="1" indent="-342900"/>
            <a:r>
              <a:rPr lang="en-US" sz="2000" dirty="0" smtClean="0"/>
              <a:t>specific input size (n) used for the run</a:t>
            </a:r>
          </a:p>
          <a:p>
            <a:pPr marL="593725" lvl="1" indent="-342900"/>
            <a:r>
              <a:rPr lang="en-US" sz="2000" dirty="0" smtClean="0"/>
              <a:t>constant c within the complexity</a:t>
            </a:r>
          </a:p>
          <a:p>
            <a:pPr marL="593725" lvl="1" indent="-342900"/>
            <a:r>
              <a:rPr lang="en-US" sz="2000" dirty="0" smtClean="0"/>
              <a:t>local grid mix</a:t>
            </a:r>
          </a:p>
          <a:p>
            <a:pPr marL="593725" lvl="1" indent="-342900"/>
            <a:r>
              <a:rPr lang="en-US" sz="2000" dirty="0"/>
              <a:t>c</a:t>
            </a:r>
            <a:r>
              <a:rPr lang="en-US" sz="2000" dirty="0" smtClean="0"/>
              <a:t>omputer speed</a:t>
            </a:r>
            <a:endParaRPr lang="en-US" sz="2000" dirty="0"/>
          </a:p>
          <a:p>
            <a:pPr marL="593725" lvl="1" indent="-342900"/>
            <a:r>
              <a:rPr lang="en-US" sz="2000" dirty="0"/>
              <a:t>b</a:t>
            </a:r>
            <a:r>
              <a:rPr lang="en-US" sz="2000" dirty="0" smtClean="0"/>
              <a:t>aseline power draw for your computer </a:t>
            </a:r>
            <a:r>
              <a:rPr lang="mr-IN" sz="2000" dirty="0" smtClean="0"/>
              <a:t>–</a:t>
            </a:r>
            <a:r>
              <a:rPr lang="en-US" sz="2000" dirty="0" smtClean="0"/>
              <a:t> could be impacted by temperature, architecture, and other considerations</a:t>
            </a:r>
          </a:p>
          <a:p>
            <a:pPr marL="593725" lvl="1" indent="-342900"/>
            <a:r>
              <a:rPr lang="en-US" sz="2000" dirty="0" smtClean="0"/>
              <a:t>computer power loss</a:t>
            </a:r>
          </a:p>
          <a:p>
            <a:pPr marL="0" indent="0" algn="r">
              <a:buNone/>
            </a:pPr>
            <a:r>
              <a:rPr lang="en-US" sz="2000" dirty="0" smtClean="0"/>
              <a:t>(You’ll investigate this more in your homework.)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4969" y="629660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Jon Wilson in Environmental Studies </a:t>
            </a:r>
            <a:r>
              <a:rPr lang="en-US" smtClean="0"/>
              <a:t>at Haverford!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360" y="72190"/>
            <a:ext cx="4355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Energy “Complexity”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098022"/>
          </a:xfrm>
        </p:spPr>
        <p:txBody>
          <a:bodyPr/>
          <a:lstStyle/>
          <a:p>
            <a:r>
              <a:rPr lang="en-US" dirty="0" smtClean="0"/>
              <a:t>Quantifying environmental impact</a:t>
            </a:r>
            <a:br>
              <a:rPr lang="en-US" dirty="0" smtClean="0"/>
            </a:br>
            <a:r>
              <a:rPr lang="en-US" sz="2800" dirty="0" smtClean="0"/>
              <a:t>focusing on individual computer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08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notions of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Space complexity</a:t>
            </a:r>
          </a:p>
          <a:p>
            <a:pPr lvl="1"/>
            <a:r>
              <a:rPr lang="en-US" dirty="0" smtClean="0"/>
              <a:t>Measured the same way (using big-Oh notation)</a:t>
            </a:r>
          </a:p>
          <a:p>
            <a:pPr lvl="1"/>
            <a:r>
              <a:rPr lang="en-US" dirty="0" smtClean="0"/>
              <a:t>In cases where increasing the space complexity allows the time complexity to drastically decrease, space complexity should be explicitly stated!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How could you decrease the time it takes for Google to return search results to you (by using extra space)?</a:t>
            </a:r>
          </a:p>
          <a:p>
            <a:pPr lvl="1"/>
            <a:r>
              <a:rPr lang="en-US" dirty="0" smtClean="0"/>
              <a:t>Compute the results in advance and store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 for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decrease the time it takes for Google to return search results to you?</a:t>
            </a:r>
          </a:p>
          <a:p>
            <a:pPr lvl="1"/>
            <a:r>
              <a:rPr lang="en-US" dirty="0" smtClean="0"/>
              <a:t>Compute the results in advance and store them!</a:t>
            </a:r>
          </a:p>
          <a:p>
            <a:pPr lvl="2"/>
            <a:r>
              <a:rPr lang="en-US" dirty="0" smtClean="0"/>
              <a:t>Which results?</a:t>
            </a:r>
          </a:p>
          <a:p>
            <a:pPr lvl="3"/>
            <a:r>
              <a:rPr lang="en-US" dirty="0" smtClean="0"/>
              <a:t>The most popular results, not </a:t>
            </a:r>
            <a:r>
              <a:rPr lang="en-US" i="1" dirty="0" smtClean="0"/>
              <a:t>all</a:t>
            </a:r>
            <a:r>
              <a:rPr lang="en-US" dirty="0" smtClean="0"/>
              <a:t> results.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 internet is global and so is Google.</a:t>
            </a:r>
          </a:p>
          <a:p>
            <a:pPr lvl="2"/>
            <a:r>
              <a:rPr lang="en-US" dirty="0" smtClean="0"/>
              <a:t>Which results should you return?</a:t>
            </a:r>
          </a:p>
          <a:p>
            <a:pPr lvl="3"/>
            <a:r>
              <a:rPr lang="en-US" dirty="0" smtClean="0"/>
              <a:t>Depends on language and country!</a:t>
            </a:r>
          </a:p>
          <a:p>
            <a:pPr lvl="3"/>
            <a:endParaRPr lang="en-US" dirty="0" smtClean="0"/>
          </a:p>
          <a:p>
            <a:pPr lvl="2"/>
            <a:r>
              <a:rPr lang="en-US" i="1" dirty="0" smtClean="0"/>
              <a:t>Where</a:t>
            </a:r>
            <a:r>
              <a:rPr lang="en-US" dirty="0" smtClean="0"/>
              <a:t> should the results be stored?</a:t>
            </a:r>
          </a:p>
          <a:p>
            <a:pPr lvl="3"/>
            <a:r>
              <a:rPr lang="en-US" dirty="0" smtClean="0"/>
              <a:t>Putting them closer to the users makes queries faster!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134597">
            <a:off x="6486769" y="5488911"/>
            <a:ext cx="1615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Wait, it does?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784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793"/>
            <a:ext cx="9144000" cy="630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“The internet is a series of tubes”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8066" y="5762394"/>
            <a:ext cx="536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https://www.submarinecablemap.com/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126262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For fun / quote context </a:t>
            </a:r>
            <a:r>
              <a:rPr lang="en-US" sz="1400" smtClean="0"/>
              <a:t>see:  </a:t>
            </a:r>
            <a:r>
              <a:rPr lang="en-US" sz="140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://www.cc.com/video-clips/uo1ore/the-daily-show-with-jon-stewart-headlines---</a:t>
            </a:r>
            <a:r>
              <a:rPr lang="en-US" sz="1400" dirty="0" smtClean="0">
                <a:hlinkClick r:id="rId5"/>
              </a:rPr>
              <a:t>internet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2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51793"/>
            <a:ext cx="9144000" cy="63062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internet is a physical construction that spans the world!</a:t>
            </a:r>
          </a:p>
          <a:p>
            <a:r>
              <a:rPr lang="en-US" dirty="0" smtClean="0"/>
              <a:t>Sending an email from the U.S. to China takes longer than sending it to Canada because it’s further away!</a:t>
            </a:r>
          </a:p>
          <a:p>
            <a:r>
              <a:rPr lang="en-US" dirty="0" smtClean="0"/>
              <a:t>The internet can break underwater and needs to be physically fixed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internet is a series of tubes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317" y="3473553"/>
            <a:ext cx="2349565" cy="2673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166" y="6175431"/>
            <a:ext cx="3925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https://www.popsci.com/scitech/article/2009-03/who-protects-intrnet/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802" y="3932933"/>
            <a:ext cx="3550364" cy="2001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650" y="5952370"/>
            <a:ext cx="4401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https://www.soyacincau.com/2017/09/04/several-undersea-cables-are-damage-and-you-might-experience-minimal-slowdown/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50"/>
            <a:ext cx="9144000" cy="2611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253" y="2907800"/>
            <a:ext cx="5395495" cy="34368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6120" y="6392782"/>
            <a:ext cx="8131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https://www.theatlantic.com/technology/archive/2015/12/there-are-no-clean-clouds/420744/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" y="3477450"/>
            <a:ext cx="5101389" cy="246012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216568" y="152400"/>
            <a:ext cx="7403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The “cloud” is also a physical construction 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098022"/>
          </a:xfrm>
        </p:spPr>
        <p:txBody>
          <a:bodyPr/>
          <a:lstStyle/>
          <a:p>
            <a:r>
              <a:rPr lang="en-US" dirty="0" smtClean="0"/>
              <a:t>Quantifying environmental impact</a:t>
            </a:r>
            <a:br>
              <a:rPr lang="en-US" dirty="0" smtClean="0"/>
            </a:br>
            <a:r>
              <a:rPr lang="en-US" sz="2800" dirty="0" smtClean="0"/>
              <a:t>focusing on individual computer usage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</a:t>
            </a:r>
            <a:r>
              <a:rPr lang="en-US" b="1" dirty="0" smtClean="0"/>
              <a:t>energy</a:t>
            </a:r>
            <a:r>
              <a:rPr lang="en-US" dirty="0" smtClean="0"/>
              <a:t>?  The </a:t>
            </a:r>
            <a:r>
              <a:rPr lang="en-US" dirty="0"/>
              <a:t>amount of work </a:t>
            </a:r>
            <a:r>
              <a:rPr lang="en-US" dirty="0" smtClean="0"/>
              <a:t>done.</a:t>
            </a:r>
          </a:p>
          <a:p>
            <a:pPr marL="0" indent="0">
              <a:buNone/>
            </a:pPr>
            <a:r>
              <a:rPr lang="en-US" dirty="0" smtClean="0"/>
              <a:t>1 joule = the </a:t>
            </a:r>
            <a:r>
              <a:rPr lang="en-US" dirty="0"/>
              <a:t>heat radiated from a current of </a:t>
            </a:r>
            <a:r>
              <a:rPr lang="en-US" dirty="0" smtClean="0"/>
              <a:t>1 ampere </a:t>
            </a:r>
            <a:r>
              <a:rPr lang="en-US" dirty="0"/>
              <a:t>flowing through </a:t>
            </a:r>
            <a:r>
              <a:rPr lang="en-US" dirty="0" smtClean="0"/>
              <a:t>an electrical </a:t>
            </a:r>
            <a:r>
              <a:rPr lang="en-US" dirty="0"/>
              <a:t>resistor with a </a:t>
            </a:r>
            <a:r>
              <a:rPr lang="en-US" dirty="0" smtClean="0"/>
              <a:t>1 ohm resistance.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What’s </a:t>
            </a:r>
            <a:r>
              <a:rPr lang="en-US" b="1" dirty="0" smtClean="0"/>
              <a:t>power</a:t>
            </a:r>
            <a:r>
              <a:rPr lang="en-US" dirty="0" smtClean="0"/>
              <a:t>?  Energy </a:t>
            </a:r>
            <a:r>
              <a:rPr lang="en-US" dirty="0"/>
              <a:t>per unit </a:t>
            </a:r>
            <a:r>
              <a:rPr lang="en-US" dirty="0" smtClean="0"/>
              <a:t>time.</a:t>
            </a:r>
          </a:p>
          <a:p>
            <a:pPr marL="0" indent="0">
              <a:buNone/>
            </a:pPr>
            <a:r>
              <a:rPr lang="en-US" dirty="0" smtClean="0"/>
              <a:t>1 watt = 1 joule </a:t>
            </a:r>
            <a:r>
              <a:rPr lang="en-US" dirty="0"/>
              <a:t>per second.</a:t>
            </a:r>
          </a:p>
          <a:p>
            <a:pPr marL="0" indent="0">
              <a:buNone/>
            </a:pPr>
            <a:r>
              <a:rPr lang="en-US" dirty="0" smtClean="0"/>
              <a:t>1 kilowatt = 1000 watts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What’s </a:t>
            </a:r>
            <a:r>
              <a:rPr lang="en-US" b="1" dirty="0" smtClean="0"/>
              <a:t>energy consumed</a:t>
            </a:r>
            <a:r>
              <a:rPr lang="en-US" dirty="0" smtClean="0"/>
              <a:t>? Power </a:t>
            </a:r>
            <a:r>
              <a:rPr lang="en-US" sz="1800" dirty="0" smtClean="0"/>
              <a:t>✕</a:t>
            </a:r>
            <a:r>
              <a:rPr lang="en-US" dirty="0" smtClean="0"/>
              <a:t> time interval</a:t>
            </a:r>
          </a:p>
          <a:p>
            <a:pPr marL="0" indent="0">
              <a:buNone/>
            </a:pPr>
            <a:r>
              <a:rPr lang="en-US" dirty="0" smtClean="0"/>
              <a:t>1 kilowatt hour = the </a:t>
            </a:r>
            <a:r>
              <a:rPr lang="en-US" dirty="0"/>
              <a:t>energy consumed at a rate of </a:t>
            </a:r>
            <a:r>
              <a:rPr lang="en-US" dirty="0" smtClean="0"/>
              <a:t>1 kilowatt </a:t>
            </a:r>
            <a:r>
              <a:rPr lang="en-US" dirty="0"/>
              <a:t>for </a:t>
            </a:r>
            <a:r>
              <a:rPr lang="en-US" dirty="0" smtClean="0"/>
              <a:t>1 hour</a:t>
            </a:r>
            <a:r>
              <a:rPr lang="en-US" dirty="0"/>
              <a:t>, or 3,600,000 joules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6360" y="72190"/>
            <a:ext cx="4355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Energy “Complexity”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969" y="629660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Jon Wilson in Environmental Studies </a:t>
            </a:r>
            <a:r>
              <a:rPr lang="en-US" smtClean="0"/>
              <a:t>at Haverford!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have to do with environmental impact?</a:t>
            </a:r>
          </a:p>
          <a:p>
            <a:pPr marL="0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depend on kilowatt hours used and on the local energy grid mix.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11" y="3191324"/>
            <a:ext cx="3108470" cy="255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73" y="4105239"/>
            <a:ext cx="3555665" cy="1425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969" y="629660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Jon Wilson in Environmental Studies </a:t>
            </a:r>
            <a:r>
              <a:rPr lang="en-US" smtClean="0"/>
              <a:t>at Haverford!</a:t>
            </a: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360" y="72190"/>
            <a:ext cx="4355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Energy “Complexity”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50" y="592667"/>
            <a:ext cx="7886700" cy="109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Quantifying environmental impact</a:t>
            </a:r>
            <a:br>
              <a:rPr lang="en-US" smtClean="0"/>
            </a:br>
            <a:r>
              <a:rPr lang="en-US" sz="2800" smtClean="0"/>
              <a:t>focusing on individual computer usage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645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have to do with environmental impact?</a:t>
            </a:r>
          </a:p>
          <a:p>
            <a:pPr marL="0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depend on kilowatt hours used and on the local energy grid mix.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PA energy mix and assumed emissions rates: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72" y="4109884"/>
            <a:ext cx="3555665" cy="1425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930"/>
          <a:stretch/>
        </p:blipFill>
        <p:spPr>
          <a:xfrm>
            <a:off x="5072568" y="4109884"/>
            <a:ext cx="3006601" cy="1902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4969" y="6296609"/>
            <a:ext cx="631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thanks to Jon Wilson in Environmental Studies </a:t>
            </a:r>
            <a:r>
              <a:rPr lang="en-US" smtClean="0"/>
              <a:t>at Haverford!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36360" y="72190"/>
            <a:ext cx="4355432" cy="6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sz="3200" b="0" kern="1200" cap="none" baseline="0">
                <a:solidFill>
                  <a:schemeClr val="tx2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 algn="l" defTabSz="914400"/>
            <a:r>
              <a:rPr lang="en-US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Energy “Complexity”</a:t>
            </a:r>
            <a:endParaRPr lang="en-US" b="1" dirty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92667"/>
            <a:ext cx="7886700" cy="1098022"/>
          </a:xfrm>
        </p:spPr>
        <p:txBody>
          <a:bodyPr/>
          <a:lstStyle/>
          <a:p>
            <a:r>
              <a:rPr lang="en-US" dirty="0" smtClean="0"/>
              <a:t>Quantifying environmental impact</a:t>
            </a:r>
            <a:br>
              <a:rPr lang="en-US" dirty="0" smtClean="0"/>
            </a:br>
            <a:r>
              <a:rPr lang="en-US" sz="2800" dirty="0" smtClean="0"/>
              <a:t>focusing on individual computer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6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solidFill>
            <a:srgbClr val="4EFF9C"/>
          </a:solidFill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lic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lic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slick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2716</TotalTime>
  <Words>671</Words>
  <Application>Microsoft Macintosh PowerPoint</Application>
  <PresentationFormat>On-screen Show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Bookman Old Style</vt:lpstr>
      <vt:lpstr>Calibri</vt:lpstr>
      <vt:lpstr>Calibri Light</vt:lpstr>
      <vt:lpstr>Georgia</vt:lpstr>
      <vt:lpstr>Gill Sans MT</vt:lpstr>
      <vt:lpstr>Mangal</vt:lpstr>
      <vt:lpstr>ＭＳ Ｐゴシック</vt:lpstr>
      <vt:lpstr>Wingdings</vt:lpstr>
      <vt:lpstr>Wingdings 3</vt:lpstr>
      <vt:lpstr>Arial</vt:lpstr>
      <vt:lpstr>Default Theme</vt:lpstr>
      <vt:lpstr>1_slick</vt:lpstr>
      <vt:lpstr>2_slick</vt:lpstr>
      <vt:lpstr>4_slick</vt:lpstr>
      <vt:lpstr>Office Theme</vt:lpstr>
      <vt:lpstr>Algorithms</vt:lpstr>
      <vt:lpstr>Other notions of complexity</vt:lpstr>
      <vt:lpstr>Practical considerations for speed</vt:lpstr>
      <vt:lpstr>“The internet is a series of tubes”</vt:lpstr>
      <vt:lpstr>The internet is a series of tubes</vt:lpstr>
      <vt:lpstr>PowerPoint Presentation</vt:lpstr>
      <vt:lpstr>Quantifying environmental impact focusing on individual computer usage</vt:lpstr>
      <vt:lpstr>PowerPoint Presentation</vt:lpstr>
      <vt:lpstr>Quantifying environmental impact focusing on individual computer usage</vt:lpstr>
      <vt:lpstr>Quantifying environmental impact focusing on individual computer usage</vt:lpstr>
      <vt:lpstr>Quantifying environmental impact focusing on individual computer usage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340 – Analysis of Algorithms Complexity</dc:title>
  <dc:creator>sorelle</dc:creator>
  <cp:lastModifiedBy>Microsoft Office User</cp:lastModifiedBy>
  <cp:revision>69</cp:revision>
  <cp:lastPrinted>2019-09-11T14:10:28Z</cp:lastPrinted>
  <dcterms:created xsi:type="dcterms:W3CDTF">2016-09-05T15:28:31Z</dcterms:created>
  <dcterms:modified xsi:type="dcterms:W3CDTF">2019-11-20T13:37:15Z</dcterms:modified>
</cp:coreProperties>
</file>